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7"/>
  </p:notesMasterIdLst>
  <p:handoutMasterIdLst>
    <p:handoutMasterId r:id="rId68"/>
  </p:handoutMasterIdLst>
  <p:sldIdLst>
    <p:sldId id="1130" r:id="rId2"/>
    <p:sldId id="1167" r:id="rId3"/>
    <p:sldId id="1177" r:id="rId4"/>
    <p:sldId id="1200" r:id="rId5"/>
    <p:sldId id="1186" r:id="rId6"/>
    <p:sldId id="1201" r:id="rId7"/>
    <p:sldId id="1202" r:id="rId8"/>
    <p:sldId id="1203" r:id="rId9"/>
    <p:sldId id="1255" r:id="rId10"/>
    <p:sldId id="1256" r:id="rId11"/>
    <p:sldId id="1187" r:id="rId12"/>
    <p:sldId id="1204" r:id="rId13"/>
    <p:sldId id="1205" r:id="rId14"/>
    <p:sldId id="1206" r:id="rId15"/>
    <p:sldId id="1208" r:id="rId16"/>
    <p:sldId id="1209" r:id="rId17"/>
    <p:sldId id="1210" r:id="rId18"/>
    <p:sldId id="1329" r:id="rId19"/>
    <p:sldId id="1330" r:id="rId20"/>
    <p:sldId id="1331" r:id="rId21"/>
    <p:sldId id="1332" r:id="rId22"/>
    <p:sldId id="1333" r:id="rId23"/>
    <p:sldId id="1334" r:id="rId24"/>
    <p:sldId id="1335" r:id="rId25"/>
    <p:sldId id="1336" r:id="rId26"/>
    <p:sldId id="1337" r:id="rId27"/>
    <p:sldId id="1338" r:id="rId28"/>
    <p:sldId id="1339" r:id="rId29"/>
    <p:sldId id="1340" r:id="rId30"/>
    <p:sldId id="1341" r:id="rId31"/>
    <p:sldId id="1342" r:id="rId32"/>
    <p:sldId id="1407" r:id="rId33"/>
    <p:sldId id="1343" r:id="rId34"/>
    <p:sldId id="1344" r:id="rId35"/>
    <p:sldId id="1345" r:id="rId36"/>
    <p:sldId id="1346" r:id="rId37"/>
    <p:sldId id="1347" r:id="rId38"/>
    <p:sldId id="1348" r:id="rId39"/>
    <p:sldId id="1349" r:id="rId40"/>
    <p:sldId id="1350" r:id="rId41"/>
    <p:sldId id="1351" r:id="rId42"/>
    <p:sldId id="1352" r:id="rId43"/>
    <p:sldId id="1353" r:id="rId44"/>
    <p:sldId id="1354" r:id="rId45"/>
    <p:sldId id="1355" r:id="rId46"/>
    <p:sldId id="1356" r:id="rId47"/>
    <p:sldId id="1357" r:id="rId48"/>
    <p:sldId id="1358" r:id="rId49"/>
    <p:sldId id="1359" r:id="rId50"/>
    <p:sldId id="1360" r:id="rId51"/>
    <p:sldId id="1361" r:id="rId52"/>
    <p:sldId id="1362" r:id="rId53"/>
    <p:sldId id="1363" r:id="rId54"/>
    <p:sldId id="1364" r:id="rId55"/>
    <p:sldId id="1365" r:id="rId56"/>
    <p:sldId id="1421" r:id="rId57"/>
    <p:sldId id="1423" r:id="rId58"/>
    <p:sldId id="1373" r:id="rId59"/>
    <p:sldId id="1422" r:id="rId60"/>
    <p:sldId id="1213" r:id="rId61"/>
    <p:sldId id="1215" r:id="rId62"/>
    <p:sldId id="1257" r:id="rId63"/>
    <p:sldId id="1260" r:id="rId64"/>
    <p:sldId id="1258" r:id="rId65"/>
    <p:sldId id="1254" r:id="rId66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69"/>
    </p:embeddedFont>
    <p:embeddedFont>
      <p:font typeface="HY헤드라인M" panose="02030600000101010101" pitchFamily="18" charset="-127"/>
      <p:regular r:id="rId70"/>
    </p:embeddedFont>
    <p:embeddedFont>
      <p:font typeface="나눔바른고딕" panose="020B0603020101020101" pitchFamily="50" charset="-127"/>
      <p:regular r:id="rId71"/>
      <p:bold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C97"/>
    <a:srgbClr val="F95135"/>
    <a:srgbClr val="9FA1A0"/>
    <a:srgbClr val="000000"/>
    <a:srgbClr val="00347F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66B13-BF1B-4D00-B8C6-3EC05A0ACB5F}" v="20" dt="2019-03-04T07:35:09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3" autoAdjust="0"/>
    <p:restoredTop sz="85870" autoAdjust="0"/>
  </p:normalViewPr>
  <p:slideViewPr>
    <p:cSldViewPr showGuides="1">
      <p:cViewPr varScale="1">
        <p:scale>
          <a:sx n="129" d="100"/>
          <a:sy n="129" d="100"/>
        </p:scale>
        <p:origin x="1188" y="114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785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52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65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279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81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29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291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335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6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5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119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71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72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9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934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208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441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033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698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19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141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165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57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124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761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09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6239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975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55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487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5014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958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208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746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70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720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125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004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85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205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22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7571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757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3582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822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0806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8217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9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92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030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731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56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1131590"/>
            <a:ext cx="45272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개론 및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역할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140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지식 수준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11560" y="1916833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SQL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언어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프로그래밍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DBMS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지식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일반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×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×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×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×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SQL</a:t>
                      </a:r>
                      <a:r>
                        <a:rPr lang="en-US" altLang="ko-KR" sz="10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0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◎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×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◎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◎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◎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◎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◎</a:t>
                      </a:r>
                      <a:endParaRPr lang="ko-KR" altLang="en-US" sz="10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372200" y="1516501"/>
            <a:ext cx="2291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돋움" pitchFamily="50" charset="-127"/>
                <a:ea typeface="돋움" pitchFamily="50" charset="-127"/>
              </a:rPr>
              <a:t>(× : </a:t>
            </a:r>
            <a:r>
              <a:rPr lang="ko-KR" altLang="en-US" dirty="0">
                <a:latin typeface="돋움" pitchFamily="50" charset="-127"/>
                <a:ea typeface="돋움" pitchFamily="50" charset="-127"/>
              </a:rPr>
              <a:t>없음</a:t>
            </a:r>
            <a:r>
              <a:rPr lang="en-US" altLang="ko-KR" dirty="0">
                <a:latin typeface="돋움" pitchFamily="50" charset="-127"/>
                <a:ea typeface="돋움" pitchFamily="50" charset="-127"/>
              </a:rPr>
              <a:t>, </a:t>
            </a:r>
            <a:r>
              <a:rPr lang="en-US" altLang="ko-KR" dirty="0">
                <a:latin typeface="돋움" pitchFamily="50" charset="-127"/>
                <a:ea typeface="돋움" pitchFamily="50" charset="-127"/>
                <a:sym typeface="Wingdings 2"/>
              </a:rPr>
              <a:t></a:t>
            </a:r>
            <a:r>
              <a:rPr lang="en-US" altLang="ko-KR" dirty="0">
                <a:latin typeface="돋움" pitchFamily="50" charset="-127"/>
                <a:ea typeface="돋움" pitchFamily="50" charset="-127"/>
              </a:rPr>
              <a:t> : </a:t>
            </a:r>
            <a:r>
              <a:rPr lang="ko-KR" altLang="en-US" dirty="0">
                <a:latin typeface="돋움" pitchFamily="50" charset="-127"/>
                <a:ea typeface="돋움" pitchFamily="50" charset="-127"/>
              </a:rPr>
              <a:t>보통</a:t>
            </a:r>
            <a:r>
              <a:rPr lang="en-US" altLang="ko-KR" dirty="0">
                <a:latin typeface="돋움" pitchFamily="50" charset="-127"/>
                <a:ea typeface="돋움" pitchFamily="50" charset="-127"/>
              </a:rPr>
              <a:t>, ◎ : </a:t>
            </a:r>
            <a:r>
              <a:rPr lang="ko-KR" altLang="en-US" dirty="0">
                <a:latin typeface="돋움" pitchFamily="50" charset="-127"/>
                <a:ea typeface="돋움" pitchFamily="50" charset="-127"/>
              </a:rPr>
              <a:t>높음</a:t>
            </a:r>
            <a:r>
              <a:rPr lang="en-US" altLang="ko-KR" dirty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21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074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39029" b="1213"/>
          <a:stretch/>
        </p:blipFill>
        <p:spPr bwMode="auto">
          <a:xfrm>
            <a:off x="2906755" y="1419622"/>
            <a:ext cx="3611983" cy="200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5" name="그룹 5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57" name="그룹 56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59" name="사다리꼴 58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1075957" y="5565803"/>
              <a:ext cx="4150515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사장이 직접 도서 안내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계산기 사용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장부에 기록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3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701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도입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37201" b="2839"/>
          <a:stretch/>
        </p:blipFill>
        <p:spPr bwMode="auto">
          <a:xfrm>
            <a:off x="3131840" y="1347614"/>
            <a:ext cx="3153460" cy="208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4172578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1,000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 err="1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lang="en-US" altLang="ko-KR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lang="en-US" altLang="ko-KR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3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6000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지점 개설 및 데이터베이스 구축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7031957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10,000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고객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시스템으로 지점을 연결하여 도서 검색 서비스 제공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7445" b="2292"/>
          <a:stretch/>
        </p:blipFill>
        <p:spPr bwMode="auto">
          <a:xfrm>
            <a:off x="2699792" y="1411017"/>
            <a:ext cx="4176464" cy="197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63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홈페이지 구축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6707630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100,000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국민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배송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인터넷 활용 도서  검색 및 주문</a:t>
              </a:r>
              <a:endParaRPr lang="en-US" altLang="ko-KR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컴퓨터와 인터넷 사용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시스템으로 지점 간 연계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5490" b="19507"/>
          <a:stretch/>
        </p:blipFill>
        <p:spPr bwMode="auto">
          <a:xfrm>
            <a:off x="2410994" y="1517534"/>
            <a:ext cx="4749481" cy="178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42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8912"/>
              </p:ext>
            </p:extLst>
          </p:nvPr>
        </p:nvGraphicFramePr>
        <p:xfrm>
          <a:off x="919663" y="1320564"/>
          <a:ext cx="7488832" cy="2606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서점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1970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사장이 모든 도서의 제목과 가격을 기억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매출과 판매가 컴퓨터 없이 관리됨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매출에 대한 내용이 정확하지 않음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 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48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1980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컴퓨터를 이용한 초기 응용 프로그램으로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파일 시스템 사용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한 대의 컴퓨터에서만 판매 및 매출 관리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72771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1990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지점 간 클라이언트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서버 시스템을 도입하여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 관리 시스템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(DBMS)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을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도입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원격통신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0877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홈페이지 구축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인터넷을 이용하여 도서 검색 및 주문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웹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시스템으로 불특정 다수 고객 유치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고객이 지리적으로 넓게 분산됨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인터넷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1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1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시스템과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33116"/>
              </p:ext>
            </p:extLst>
          </p:nvPr>
        </p:nvGraphicFramePr>
        <p:xfrm>
          <a:off x="919663" y="1608595"/>
          <a:ext cx="7488832" cy="2835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DBMS</a:t>
                      </a:r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및 저장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정의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저장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DBMS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저장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접근 방법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프로그램이 파일에 직접 접근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응용 프로그램이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DBMS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에 파일 접근을 요청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 언어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자바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C++, C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자바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C++, C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등과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SQL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CPU/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주기억장치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4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469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언어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65076" y="242773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000" dirty="0" err="1">
                <a:latin typeface="나눔바른고딕" panose="020B0600000101010101" charset="-127"/>
                <a:ea typeface="나눔바른고딕" panose="020B0600000101010101" charset="-127"/>
              </a:rPr>
              <a:t>테이블명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: STOCK_MGMT</a:t>
            </a:r>
            <a:endParaRPr lang="ko-KR" altLang="en-US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41703"/>
              </p:ext>
            </p:extLst>
          </p:nvPr>
        </p:nvGraphicFramePr>
        <p:xfrm>
          <a:off x="683568" y="2744475"/>
          <a:ext cx="4608512" cy="177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3517131704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4096811535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PLUS_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MINUS_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201701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A_TELECOM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14,000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201702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A_TELECOM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13,000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201703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A_TELECOM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10,000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201704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A_TELECOM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9,000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201705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A_TELECOM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6,000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31496"/>
              </p:ext>
            </p:extLst>
          </p:nvPr>
        </p:nvGraphicFramePr>
        <p:xfrm>
          <a:off x="5635367" y="1606738"/>
          <a:ext cx="2952328" cy="828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86">
                  <a:extLst>
                    <a:ext uri="{9D8B030D-6E8A-4147-A177-3AD203B41FA5}">
                      <a16:colId xmlns:a16="http://schemas.microsoft.com/office/drawing/2014/main" val="145158535"/>
                    </a:ext>
                  </a:extLst>
                </a:gridCol>
                <a:gridCol w="100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201704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A_TELECOM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9,000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201705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A_TELECOM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6,000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683568" y="1632251"/>
            <a:ext cx="3453666" cy="723475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SELECT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	DATE, STOCK_NAME, PRICE</a:t>
            </a:r>
          </a:p>
          <a:p>
            <a:r>
              <a:rPr lang="en-US" altLang="ko-KR" sz="1000" dirty="0">
                <a:solidFill>
                  <a:srgbClr val="00B0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FROM</a:t>
            </a:r>
            <a:r>
              <a:rPr lang="en-US" altLang="ko-KR" sz="1000">
                <a:solidFill>
                  <a:sysClr val="windowText" lastClr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	STOCK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_MGMT</a:t>
            </a:r>
          </a:p>
          <a:p>
            <a:r>
              <a:rPr lang="en-US" altLang="ko-KR" sz="1000" dirty="0">
                <a:solidFill>
                  <a:srgbClr val="00B0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WHERE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	DATE &gt; 201703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AND	STOCK_NAME = ‘A_TELECOM’</a:t>
            </a:r>
            <a:endParaRPr lang="ko-KR" altLang="en-US" sz="1000" dirty="0">
              <a:solidFill>
                <a:sysClr val="windowText" lastClr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3830" y="1951627"/>
            <a:ext cx="332185" cy="1052076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97" y="1494746"/>
            <a:ext cx="332185" cy="1052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E34FE-E549-4047-AD5E-E04FA33D3565}"/>
              </a:ext>
            </a:extLst>
          </p:cNvPr>
          <p:cNvSpPr txBox="1"/>
          <p:nvPr/>
        </p:nvSpPr>
        <p:spPr>
          <a:xfrm>
            <a:off x="565076" y="4520870"/>
            <a:ext cx="24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SQL: Structured query language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09D76-BD7E-4CF9-B9A5-9FEE2CC8AFE6}"/>
              </a:ext>
            </a:extLst>
          </p:cNvPr>
          <p:cNvSpPr txBox="1"/>
          <p:nvPr/>
        </p:nvSpPr>
        <p:spPr>
          <a:xfrm>
            <a:off x="641117" y="1226187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돋움" pitchFamily="50" charset="-127"/>
                <a:ea typeface="돋움" pitchFamily="50" charset="-127"/>
              </a:rPr>
              <a:t>데이터베이스를 위한 표준 질의어</a:t>
            </a:r>
            <a:endParaRPr lang="ko-KR" altLang="en-US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09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357841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개념 및 특징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588333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베이스의 발전 및 파일시스템과의 비교</a:t>
              </a: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42098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 구성 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DBMS)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754692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언어 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 Structured Query Language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3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18618" y="1798525"/>
            <a:ext cx="3522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이후에는 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en-US" altLang="ko-KR" sz="2400" b="1" i="0" u="none" strike="noStrike" kern="0" cap="none" spc="0" normalizeH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설치하고 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하겠습니다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7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87574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58586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26052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파일시스템과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28007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565468"/>
            <a:ext cx="539750" cy="479425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559707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41577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565724"/>
            <a:ext cx="274947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567139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개념을 정립할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24292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(Oracle)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8622" y="250425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24" name="그룹 18"/>
          <p:cNvGrpSpPr>
            <a:grpSpLocks/>
          </p:cNvGrpSpPr>
          <p:nvPr/>
        </p:nvGrpSpPr>
        <p:grpSpPr bwMode="auto">
          <a:xfrm>
            <a:off x="670444" y="2479267"/>
            <a:ext cx="539750" cy="434852"/>
            <a:chOff x="1328347" y="2337753"/>
            <a:chExt cx="541775" cy="53502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8027" y="245937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3318" y="2473363"/>
            <a:ext cx="271535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(Postgres)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9">
            <a:extLst>
              <a:ext uri="{FF2B5EF4-FFF2-40B4-BE49-F238E27FC236}">
                <a16:creationId xmlns:a16="http://schemas.microsoft.com/office/drawing/2014/main" id="{33CA99B1-9517-42B3-B265-2E1DFDB241C4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6" name="모서리가 둥근 직사각형 42">
              <a:extLst>
                <a:ext uri="{FF2B5EF4-FFF2-40B4-BE49-F238E27FC236}">
                  <a16:creationId xmlns:a16="http://schemas.microsoft.com/office/drawing/2014/main" id="{3707BD29-DBB8-44DF-A454-824886401219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4E8CD70E-0CAF-4F41-908A-ADE3FBC4A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4653A7-411F-42FA-8433-FC1AF679C34A}"/>
                </a:ext>
              </a:extLst>
            </p:cNvPr>
            <p:cNvSpPr/>
            <p:nvPr/>
          </p:nvSpPr>
          <p:spPr>
            <a:xfrm>
              <a:off x="911746" y="2055249"/>
              <a:ext cx="35794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배워야 할까요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19" name="그룹 52">
            <a:extLst>
              <a:ext uri="{FF2B5EF4-FFF2-40B4-BE49-F238E27FC236}">
                <a16:creationId xmlns:a16="http://schemas.microsoft.com/office/drawing/2014/main" id="{FDC3B3A3-7A3F-4B9F-B267-32A82FAE5187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0ED783-9E64-4FF3-95C8-C78B17288BD7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1" name="그룹 65">
              <a:extLst>
                <a:ext uri="{FF2B5EF4-FFF2-40B4-BE49-F238E27FC236}">
                  <a16:creationId xmlns:a16="http://schemas.microsoft.com/office/drawing/2014/main" id="{775B2E3D-C5A2-4992-BE1F-F7A60B0F96F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3" name="그룹 76">
                <a:extLst>
                  <a:ext uri="{FF2B5EF4-FFF2-40B4-BE49-F238E27FC236}">
                    <a16:creationId xmlns:a16="http://schemas.microsoft.com/office/drawing/2014/main" id="{3DF77981-2373-4632-A4E5-C2FA1CDDC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33" name="모서리가 둥근 직사각형 69">
                  <a:extLst>
                    <a:ext uri="{FF2B5EF4-FFF2-40B4-BE49-F238E27FC236}">
                      <a16:creationId xmlns:a16="http://schemas.microsoft.com/office/drawing/2014/main" id="{F4F0BE48-05E5-4BFB-9A0C-4AF822725FB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모서리가 둥근 직사각형 70">
                  <a:extLst>
                    <a:ext uri="{FF2B5EF4-FFF2-40B4-BE49-F238E27FC236}">
                      <a16:creationId xmlns:a16="http://schemas.microsoft.com/office/drawing/2014/main" id="{C4F511DE-167D-47FD-8B96-F0F3B53F81B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16">
                  <a:extLst>
                    <a:ext uri="{FF2B5EF4-FFF2-40B4-BE49-F238E27FC236}">
                      <a16:creationId xmlns:a16="http://schemas.microsoft.com/office/drawing/2014/main" id="{D3D2ECDA-F25F-46D7-924A-837104F4745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F1C507-230E-49BF-8A4A-F8ECEB33404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37C643-BF32-40B3-B6C8-3E9F5953C004}"/>
                </a:ext>
              </a:extLst>
            </p:cNvPr>
            <p:cNvSpPr/>
            <p:nvPr/>
          </p:nvSpPr>
          <p:spPr>
            <a:xfrm>
              <a:off x="2463249" y="1555083"/>
              <a:ext cx="582458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DBMS 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국내시장 점유율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>
            <a:extLst>
              <a:ext uri="{FF2B5EF4-FFF2-40B4-BE49-F238E27FC236}">
                <a16:creationId xmlns:a16="http://schemas.microsoft.com/office/drawing/2014/main" id="{7DD4E9C4-9E03-4C21-A429-42640B8D4F0F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0A1431-728F-4FB2-97E6-221855DDE450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0">
              <a:extLst>
                <a:ext uri="{FF2B5EF4-FFF2-40B4-BE49-F238E27FC236}">
                  <a16:creationId xmlns:a16="http://schemas.microsoft.com/office/drawing/2014/main" id="{F3F83AA6-EE23-4C5B-A375-F24D42B005A9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40" name="그룹 73">
                <a:extLst>
                  <a:ext uri="{FF2B5EF4-FFF2-40B4-BE49-F238E27FC236}">
                    <a16:creationId xmlns:a16="http://schemas.microsoft.com/office/drawing/2014/main" id="{46626EDA-8339-4AC9-8030-E0D36FB8F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42" name="모서리가 둥근 직사각형 69">
                  <a:extLst>
                    <a:ext uri="{FF2B5EF4-FFF2-40B4-BE49-F238E27FC236}">
                      <a16:creationId xmlns:a16="http://schemas.microsoft.com/office/drawing/2014/main" id="{D9BE54C3-A56C-4187-9E17-2416E5FE720D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모서리가 둥근 직사각형 70">
                  <a:extLst>
                    <a:ext uri="{FF2B5EF4-FFF2-40B4-BE49-F238E27FC236}">
                      <a16:creationId xmlns:a16="http://schemas.microsoft.com/office/drawing/2014/main" id="{3B8B372A-2E62-4E02-876A-88F9C84BE58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자유형 22">
                  <a:extLst>
                    <a:ext uri="{FF2B5EF4-FFF2-40B4-BE49-F238E27FC236}">
                      <a16:creationId xmlns:a16="http://schemas.microsoft.com/office/drawing/2014/main" id="{19C04DC6-F887-479C-BDD1-BCCDF546E5B7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DED9BF-595C-4B4D-B582-D9CDB278820D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FDAAAD-E3B1-40F5-A6A9-51DCC3BEDD4A}"/>
                </a:ext>
              </a:extLst>
            </p:cNvPr>
            <p:cNvSpPr/>
            <p:nvPr/>
          </p:nvSpPr>
          <p:spPr>
            <a:xfrm>
              <a:off x="2463247" y="2458649"/>
              <a:ext cx="495292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956AC8-FA89-409F-B023-9AD7DD49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73" y="1784160"/>
            <a:ext cx="4182362" cy="24551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911" y="2545040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https://db-engines.com/en/ranking</a:t>
            </a:r>
          </a:p>
        </p:txBody>
      </p:sp>
    </p:spTree>
    <p:extLst>
      <p:ext uri="{BB962C8B-B14F-4D97-AF65-F5344CB8AC3E}">
        <p14:creationId xmlns:p14="http://schemas.microsoft.com/office/powerpoint/2010/main" val="148718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5" name="모서리가 둥근 직사각형 46">
              <a:extLst>
                <a:ext uri="{FF2B5EF4-FFF2-40B4-BE49-F238E27FC236}">
                  <a16:creationId xmlns:a16="http://schemas.microsoft.com/office/drawing/2014/main" id="{A2A1244F-7307-47E9-B1A7-E95E3633BACB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5912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삭제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F2EEF5-F8C4-455A-93E7-2790AD90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780340"/>
            <a:ext cx="5184576" cy="280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958212-D379-4D58-8FBA-8CE86F727950}"/>
              </a:ext>
            </a:extLst>
          </p:cNvPr>
          <p:cNvSpPr txBox="1"/>
          <p:nvPr/>
        </p:nvSpPr>
        <p:spPr>
          <a:xfrm>
            <a:off x="456468" y="1339935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oracle database 11g expression Edition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DEE019-7A4A-4042-BB87-CB167BD4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307239"/>
            <a:ext cx="6433130" cy="348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F01D77-2C0F-4814-8C2D-B5AC39F1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55726"/>
            <a:ext cx="3800276" cy="12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953BF1-8D5B-485D-A334-6E77B35A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60" y="1295332"/>
            <a:ext cx="4562080" cy="3592394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718C9200-BBE8-489B-BD1A-9CBFB3CD7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D8162D60-64AE-4784-9F57-2C386E767E4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68E61EB7-367C-4955-BAB8-DFE638DB4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0D740C-E8EB-4AB0-AE47-D0E5265B870E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27402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2F0722-E732-4208-B481-D87B729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06236"/>
            <a:ext cx="4411960" cy="3365533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9357F3E6-6D90-40BC-A59E-4976EBE1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7" name="그룹 9">
            <a:extLst>
              <a:ext uri="{FF2B5EF4-FFF2-40B4-BE49-F238E27FC236}">
                <a16:creationId xmlns:a16="http://schemas.microsoft.com/office/drawing/2014/main" id="{45ABEFEB-06C5-4982-B56D-877E2E0CFEBF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8" name="Picture 26" descr="그림2">
              <a:extLst>
                <a:ext uri="{FF2B5EF4-FFF2-40B4-BE49-F238E27FC236}">
                  <a16:creationId xmlns:a16="http://schemas.microsoft.com/office/drawing/2014/main" id="{1E308678-73D4-4210-86E7-306A90578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F6EE93-989A-4E81-BEC0-AB0BFDB1CBF0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7718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58B4E1-9C82-4EF8-9BA2-7F2FB3CE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10156"/>
            <a:ext cx="4104565" cy="3131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3CD6202-60E3-4957-A24B-5F4A6E5E3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804DB122-DFAC-4626-9E0C-E220406FE2A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3C4FF894-2A9C-4C0E-A626-062D85565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78571F-6762-4171-8613-66B27F7948D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6999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297AD-ED29-4362-B486-6551DCF4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6" y="1347614"/>
            <a:ext cx="4483968" cy="3420463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71A72451-C0EF-451E-BB0E-6CC400E13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666502E2-3808-45D1-A4D0-26BCA3776A6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BD34D6A9-002A-48BE-B31D-65F59AEF9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F22B27-4A7A-41A7-94CA-F623740CC7BA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2602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330C13-4B79-411E-82D2-7EF74A59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82" y="1491630"/>
            <a:ext cx="3994435" cy="3047037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3EFCBD9C-4477-4ACC-B607-2F217CFD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5F524E70-7FF9-459B-9E9B-5C77E08878B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FA3FB41E-A0BF-4A2E-BE1D-82F731A37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60A88E-F243-41A2-803A-5502B4479D4E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76256" y="2067694"/>
            <a:ext cx="20162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기억하기 쉽도록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“oracle”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51341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01468F-5C32-4DBA-BDE0-863A1B7F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10156"/>
            <a:ext cx="4195936" cy="3200746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B9E8850E-A99B-4022-B52E-7AD40E6B9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113EE856-65CB-4AF9-976E-E2667B7429B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D27E963D-0345-40C6-9F98-DACD907B2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7B182A-28BD-42EB-83DC-7E232A91A7B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07291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885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란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9" name="Picture 2" descr="http://cfile2.uf.tistory.com/image/26035C3C55792189306A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51698"/>
            <a:ext cx="3723679" cy="2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339752" y="3931377"/>
            <a:ext cx="4011711" cy="656597"/>
            <a:chOff x="1030215" y="5406536"/>
            <a:chExt cx="7090348" cy="51610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3" name="사다리꼴 1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589071" y="5506345"/>
              <a:ext cx="3972668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조직에 필요한 정보로 구성된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연관 데이터 집합체</a:t>
              </a:r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8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5556681-DE18-416A-AE30-729E6EF3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B110C7F9-487C-4679-A509-69AFBDCCC1F7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6" name="Picture 26" descr="그림2">
              <a:extLst>
                <a:ext uri="{FF2B5EF4-FFF2-40B4-BE49-F238E27FC236}">
                  <a16:creationId xmlns:a16="http://schemas.microsoft.com/office/drawing/2014/main" id="{7C6748C3-2776-4D3F-B739-BEAB2AF5F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FB7EC6-9C51-4BDB-8A98-8A5ED02D0E0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274B96-988A-428A-9D6D-E90B7B2C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26804"/>
            <a:ext cx="4195936" cy="32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5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3200"/>
              <a:t>데이터베이스 클라이언트 프로그램 설치</a:t>
            </a:r>
          </a:p>
        </p:txBody>
      </p:sp>
    </p:spTree>
    <p:extLst>
      <p:ext uri="{BB962C8B-B14F-4D97-AF65-F5344CB8AC3E}">
        <p14:creationId xmlns:p14="http://schemas.microsoft.com/office/powerpoint/2010/main" val="5588685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E9998F-430B-4DCB-9D1B-ED1B9672491E}"/>
              </a:ext>
            </a:extLst>
          </p:cNvPr>
          <p:cNvSpPr txBox="1"/>
          <p:nvPr/>
        </p:nvSpPr>
        <p:spPr>
          <a:xfrm>
            <a:off x="3779913" y="2931790"/>
            <a:ext cx="1296144" cy="2880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Oracle </a:t>
            </a:r>
            <a:r>
              <a:rPr lang="ko-KR" altLang="en-US" dirty="0"/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3221E-9DF7-4A0F-AB60-245B17DE4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851670"/>
            <a:ext cx="1023330" cy="102333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D36D3F-24C5-407E-A444-BFA29EC4FEBA}"/>
              </a:ext>
            </a:extLst>
          </p:cNvPr>
          <p:cNvSpPr/>
          <p:nvPr/>
        </p:nvSpPr>
        <p:spPr bwMode="auto">
          <a:xfrm>
            <a:off x="782838" y="119905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903B7C-1E06-4F3C-8CD5-C517A3F1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1275606"/>
            <a:ext cx="1053632" cy="105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EF6FE-1143-4A6C-9D56-2669C20BE6DC}"/>
              </a:ext>
            </a:extLst>
          </p:cNvPr>
          <p:cNvSpPr txBox="1"/>
          <p:nvPr/>
        </p:nvSpPr>
        <p:spPr>
          <a:xfrm>
            <a:off x="827584" y="252623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773EEA-8A3A-4E06-BFB1-3672D271DF5C}"/>
              </a:ext>
            </a:extLst>
          </p:cNvPr>
          <p:cNvSpPr/>
          <p:nvPr/>
        </p:nvSpPr>
        <p:spPr bwMode="auto">
          <a:xfrm>
            <a:off x="819388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F3213-9CCE-49E6-8E13-9AEDC680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8230" y="3301786"/>
            <a:ext cx="1053632" cy="1053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00E48-9E60-4277-B5AB-99BC124439F5}"/>
              </a:ext>
            </a:extLst>
          </p:cNvPr>
          <p:cNvSpPr txBox="1"/>
          <p:nvPr/>
        </p:nvSpPr>
        <p:spPr>
          <a:xfrm>
            <a:off x="864134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4E6A76-66E0-4D37-B6D7-A1AB7A83B328}"/>
              </a:ext>
            </a:extLst>
          </p:cNvPr>
          <p:cNvSpPr/>
          <p:nvPr/>
        </p:nvSpPr>
        <p:spPr bwMode="auto">
          <a:xfrm>
            <a:off x="6136384" y="10550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66287E-3F19-44F8-A8CB-38A27C96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1131590"/>
            <a:ext cx="1053632" cy="1053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82C5D9-F9EB-4C8E-B06A-E80715FA7DF1}"/>
              </a:ext>
            </a:extLst>
          </p:cNvPr>
          <p:cNvSpPr txBox="1"/>
          <p:nvPr/>
        </p:nvSpPr>
        <p:spPr>
          <a:xfrm>
            <a:off x="6181130" y="2382215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8F8AA87-EBB9-4F34-A765-D3C2D22099D5}"/>
              </a:ext>
            </a:extLst>
          </p:cNvPr>
          <p:cNvSpPr/>
          <p:nvPr/>
        </p:nvSpPr>
        <p:spPr bwMode="auto">
          <a:xfrm>
            <a:off x="6136384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9BBDE4-7DF0-4826-AE5B-02ABF8085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3301786"/>
            <a:ext cx="1053632" cy="1053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A81839-EAAF-4E20-A477-F44E1BB456A1}"/>
              </a:ext>
            </a:extLst>
          </p:cNvPr>
          <p:cNvSpPr txBox="1"/>
          <p:nvPr/>
        </p:nvSpPr>
        <p:spPr>
          <a:xfrm>
            <a:off x="6181130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A1BA509-912E-4529-97DA-91905B44B01A}"/>
              </a:ext>
            </a:extLst>
          </p:cNvPr>
          <p:cNvSpPr/>
          <p:nvPr/>
        </p:nvSpPr>
        <p:spPr bwMode="auto">
          <a:xfrm rot="19437314">
            <a:off x="2783790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B2F399B-ABB4-4D6A-9D07-76B8A63349FB}"/>
              </a:ext>
            </a:extLst>
          </p:cNvPr>
          <p:cNvSpPr/>
          <p:nvPr/>
        </p:nvSpPr>
        <p:spPr bwMode="auto">
          <a:xfrm rot="2505673">
            <a:off x="2784015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56F863B-9056-45DC-B23B-3A1267A589C4}"/>
              </a:ext>
            </a:extLst>
          </p:cNvPr>
          <p:cNvSpPr/>
          <p:nvPr/>
        </p:nvSpPr>
        <p:spPr bwMode="auto">
          <a:xfrm rot="2162686" flipH="1">
            <a:off x="4920086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D64D098-7708-4593-BD0C-C15441BBB36C}"/>
              </a:ext>
            </a:extLst>
          </p:cNvPr>
          <p:cNvSpPr/>
          <p:nvPr/>
        </p:nvSpPr>
        <p:spPr bwMode="auto">
          <a:xfrm rot="19094327" flipH="1">
            <a:off x="4920311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AB2D49-1F93-40DF-A1A8-BEF5D318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64" y="1411654"/>
            <a:ext cx="754543" cy="7481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1322D1-8112-4072-A024-E2EF4C47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75" y="3454527"/>
            <a:ext cx="754543" cy="7481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C235C2-7CFF-4FD7-A700-8E0BEC394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83" y="1356570"/>
            <a:ext cx="754543" cy="7481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3A6C4D-D31D-4966-8871-996B4463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656" y="3416253"/>
            <a:ext cx="754543" cy="7481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23947CC-C0FE-473A-8052-10359752C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01" y="1022210"/>
            <a:ext cx="1164956" cy="7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875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7C6D62-9BCB-42EC-B6D7-9AAFFC1E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16" y="2217627"/>
            <a:ext cx="1123950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15999-4C24-4E24-A9E5-96701B81048F}"/>
              </a:ext>
            </a:extLst>
          </p:cNvPr>
          <p:cNvSpPr txBox="1"/>
          <p:nvPr/>
        </p:nvSpPr>
        <p:spPr>
          <a:xfrm>
            <a:off x="1686964" y="34687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클릭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4BE6B-3D99-42D4-9B3E-18F99DE7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04" y="1265717"/>
            <a:ext cx="4195657" cy="33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D88D9-1FBB-4262-9E9F-7C522DE73FCC}"/>
              </a:ext>
            </a:extLst>
          </p:cNvPr>
          <p:cNvSpPr/>
          <p:nvPr/>
        </p:nvSpPr>
        <p:spPr>
          <a:xfrm>
            <a:off x="467544" y="3090322"/>
            <a:ext cx="8371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my_server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127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1521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xe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43B5CC-5674-4D1D-B35B-5B29384CB046}"/>
              </a:ext>
            </a:extLst>
          </p:cNvPr>
          <p:cNvSpPr/>
          <p:nvPr/>
        </p:nvSpPr>
        <p:spPr>
          <a:xfrm>
            <a:off x="467544" y="1356522"/>
            <a:ext cx="82199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서버별칭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IP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서버포트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서비스이름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40777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9C1032-9F5D-4C2F-872A-F2A5A589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476" y="1427376"/>
            <a:ext cx="4018733" cy="32030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DF444F-AFA3-4A45-9947-EA3CA806564D}"/>
              </a:ext>
            </a:extLst>
          </p:cNvPr>
          <p:cNvSpPr/>
          <p:nvPr/>
        </p:nvSpPr>
        <p:spPr bwMode="auto">
          <a:xfrm>
            <a:off x="4860032" y="1779662"/>
            <a:ext cx="1872208" cy="4902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DB55B-8A01-4BA0-9A74-E6AD61F2CDAC}"/>
              </a:ext>
            </a:extLst>
          </p:cNvPr>
          <p:cNvSpPr txBox="1"/>
          <p:nvPr/>
        </p:nvSpPr>
        <p:spPr>
          <a:xfrm>
            <a:off x="6914513" y="1851368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접속계정 정보입력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(system/oracle)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6FAE-8C43-4AC4-A248-55096BBEFB27}"/>
              </a:ext>
            </a:extLst>
          </p:cNvPr>
          <p:cNvSpPr txBox="1"/>
          <p:nvPr/>
        </p:nvSpPr>
        <p:spPr>
          <a:xfrm>
            <a:off x="6921859" y="2553469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별칭 선택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(my_server)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94655D-1F8A-4A18-AB59-1312CF4AFCB5}"/>
              </a:ext>
            </a:extLst>
          </p:cNvPr>
          <p:cNvSpPr/>
          <p:nvPr/>
        </p:nvSpPr>
        <p:spPr bwMode="auto">
          <a:xfrm>
            <a:off x="4860032" y="2433318"/>
            <a:ext cx="1872208" cy="5111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6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접속화면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3A9A0F1-CFE3-406E-ADD7-261CD445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350558"/>
            <a:ext cx="5976664" cy="32062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32C3CA-995E-4E9A-99A9-820F6BF15285}"/>
              </a:ext>
            </a:extLst>
          </p:cNvPr>
          <p:cNvSpPr/>
          <p:nvPr/>
        </p:nvSpPr>
        <p:spPr bwMode="auto">
          <a:xfrm>
            <a:off x="3203848" y="2293366"/>
            <a:ext cx="4176464" cy="12864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320F6-96A9-4C38-A98B-D6DB25D89B0E}"/>
              </a:ext>
            </a:extLst>
          </p:cNvPr>
          <p:cNvSpPr txBox="1"/>
          <p:nvPr/>
        </p:nvSpPr>
        <p:spPr>
          <a:xfrm>
            <a:off x="3732999" y="276900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질의 작성영역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3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E120E6-FEF1-41D8-A78C-1CD58D95B685}"/>
              </a:ext>
            </a:extLst>
          </p:cNvPr>
          <p:cNvSpPr/>
          <p:nvPr/>
        </p:nvSpPr>
        <p:spPr bwMode="auto">
          <a:xfrm>
            <a:off x="6156176" y="371170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BEC160-49CD-4F32-9870-F129498FB5C4}"/>
              </a:ext>
            </a:extLst>
          </p:cNvPr>
          <p:cNvSpPr/>
          <p:nvPr/>
        </p:nvSpPr>
        <p:spPr bwMode="auto">
          <a:xfrm>
            <a:off x="6156176" y="1919294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4717B93-3ADF-44B3-A275-8A2478E899EE}"/>
              </a:ext>
            </a:extLst>
          </p:cNvPr>
          <p:cNvSpPr/>
          <p:nvPr/>
        </p:nvSpPr>
        <p:spPr bwMode="auto">
          <a:xfrm>
            <a:off x="820862" y="368884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7A4A25-A9D8-428F-A926-86CE795EDFFD}"/>
              </a:ext>
            </a:extLst>
          </p:cNvPr>
          <p:cNvSpPr/>
          <p:nvPr/>
        </p:nvSpPr>
        <p:spPr bwMode="auto">
          <a:xfrm>
            <a:off x="782838" y="1927266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CD6C2-B411-47FB-8559-2BE1A520BFC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2706FF-7A4B-4EBD-99DC-E8F2828F2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8B23B3-C8AF-4ECE-8841-0C5A3902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2003813"/>
            <a:ext cx="1053632" cy="1053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972E79-6AEE-4DFC-8E73-E7F3D7F5C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96" y="3829985"/>
            <a:ext cx="1053632" cy="10536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CD9AF1-70EF-4933-A6C4-A80508AF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324" y="1936393"/>
            <a:ext cx="1053632" cy="10536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6F9680-D5C3-4EC7-BDFF-BF6459A47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783" y="3823314"/>
            <a:ext cx="1053632" cy="1053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E55E76-A905-4D7D-B84E-C714A16B7E33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데이터베이스를 사용하는 생성자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 별 별도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 SPACE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추천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제외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32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{TEMP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 BY     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TS_USER01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72201EE-0D5E-41F8-BF4B-0B457471DF02}"/>
              </a:ext>
            </a:extLst>
          </p:cNvPr>
          <p:cNvSpPr txBox="1"/>
          <p:nvPr/>
        </p:nvSpPr>
        <p:spPr>
          <a:xfrm>
            <a:off x="5833884" y="1839760"/>
            <a:ext cx="234070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!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생성한 사용자 정보는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SELECT * FROM DBA_USERS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2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042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잠시 알아보기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DROP/ALTER)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4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생활속의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데이터베이스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236BE5-B910-4C30-BD4C-9687C65D1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9622"/>
            <a:ext cx="6900256" cy="31683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C6B431-1211-43C0-AB90-2445EA1B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2" y="1498896"/>
            <a:ext cx="2168834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8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74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!!!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비번을 잃어버렸다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sqlplus “/as sysdba”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IDENTIFIED BY MANAGER; 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ACCOUNT UNLOCK;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30422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687285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3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6BA34CB-EF63-44F1-9EE5-0B183B1C2832}"/>
              </a:ext>
            </a:extLst>
          </p:cNvPr>
          <p:cNvSpPr/>
          <p:nvPr/>
        </p:nvSpPr>
        <p:spPr bwMode="auto">
          <a:xfrm>
            <a:off x="6516216" y="37299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80AADD-7B17-4BD4-AB32-364BFBF8A869}"/>
              </a:ext>
            </a:extLst>
          </p:cNvPr>
          <p:cNvSpPr/>
          <p:nvPr/>
        </p:nvSpPr>
        <p:spPr bwMode="auto">
          <a:xfrm>
            <a:off x="651367" y="3681281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2EC9E-48AB-4C20-A506-D0198C1E708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6C5CD61-3482-46E7-8F3B-655746FF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A65E28-E4B6-421D-AD1F-C13CC6ED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6201" y="3822424"/>
            <a:ext cx="1053632" cy="10536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172E4-0067-4567-91E1-CCF7BF9E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4823" y="3841555"/>
            <a:ext cx="1053632" cy="10536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FBC9F9-C867-474A-9004-8DB6B217AA81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테이블을 생성하거나 또는 다른사용자에게 자기 테이블을 조회할 수 있는 권한을 준다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3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#2}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테이블 생성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CONNECT, RESOURCE, DBA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활용하기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EBBF4F-FB74-4FB9-B551-ADD800FD5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4249" b="49009"/>
          <a:stretch/>
        </p:blipFill>
        <p:spPr>
          <a:xfrm>
            <a:off x="675258" y="1851670"/>
            <a:ext cx="4032448" cy="2569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F5767-E77E-467D-8C2E-C809001152E8}"/>
              </a:ext>
            </a:extLst>
          </p:cNvPr>
          <p:cNvSpPr txBox="1"/>
          <p:nvPr/>
        </p:nvSpPr>
        <p:spPr>
          <a:xfrm>
            <a:off x="4707706" y="2453105"/>
            <a:ext cx="4059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자료이름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 PRODUCT_VOLUME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컬럼정보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지점정보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상품정보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볼륨정보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8AB8E-B35E-4752-A225-99879050424C}"/>
              </a:ext>
            </a:extLst>
          </p:cNvPr>
          <p:cNvSpPr txBox="1"/>
          <p:nvPr/>
        </p:nvSpPr>
        <p:spPr>
          <a:xfrm>
            <a:off x="755576" y="151541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F16C1-8DFC-4258-9C5E-662581467E8E}"/>
              </a:ext>
            </a:extLst>
          </p:cNvPr>
          <p:cNvSpPr txBox="1"/>
          <p:nvPr/>
        </p:nvSpPr>
        <p:spPr>
          <a:xfrm>
            <a:off x="1907704" y="15154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DC11D-52F4-4D13-AA88-775F94C143C4}"/>
              </a:ext>
            </a:extLst>
          </p:cNvPr>
          <p:cNvSpPr txBox="1"/>
          <p:nvPr/>
        </p:nvSpPr>
        <p:spPr>
          <a:xfrm>
            <a:off x="3023663" y="15094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E4607-5A31-427A-B2A4-4B859BAA6A81}"/>
              </a:ext>
            </a:extLst>
          </p:cNvPr>
          <p:cNvSpPr txBox="1"/>
          <p:nvPr/>
        </p:nvSpPr>
        <p:spPr>
          <a:xfrm>
            <a:off x="3852625" y="150942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숫자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5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BF31F8A-1FF8-46EC-A350-334A0E5C68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1117" y="2197595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타입선언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판매정보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5E06D1-8C3B-431D-B46B-D41821A74FE5}"/>
              </a:ext>
            </a:extLst>
          </p:cNvPr>
          <p:cNvSpPr txBox="1"/>
          <p:nvPr/>
        </p:nvSpPr>
        <p:spPr>
          <a:xfrm>
            <a:off x="539552" y="1643420"/>
            <a:ext cx="3388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자료명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KOPO_PRODUCT_VOLUME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53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테이블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0986A-35C6-4FA1-86E8-B789D8EDC682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DB80F32-4BE4-42BD-924A-5E8B096624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….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45228E0-513E-4F4F-915D-90BAC0316D30}"/>
              </a:ext>
            </a:extLst>
          </p:cNvPr>
          <p:cNvSpPr txBox="1"/>
          <p:nvPr/>
        </p:nvSpPr>
        <p:spPr>
          <a:xfrm>
            <a:off x="410424" y="307580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B6BF534-5EDF-4E36-A11B-A43DB3BB14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393534"/>
          <a:ext cx="81479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REGIONID         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PRODUCTGROUP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YEARWEEK          VARCHAR(6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VOLUME             NUMBER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B742E-ECD2-4DA3-A450-0DE7ABC492AD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F124B0-019D-49F0-B1B0-A5061A0C8F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675525-4F6C-4EC3-A982-AE0E5EC75409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4314E3A-EA51-4E86-BE55-DB7389B797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6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2CF3E-EAE1-42BC-8523-354C8FBFC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559484"/>
            <a:ext cx="4837534" cy="30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E493C-B7A4-4BBC-B99F-0896E3663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08" y="1320564"/>
            <a:ext cx="5690420" cy="33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6FCCA-4141-4FB1-AD1C-6E1D8CDF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7" y="1427376"/>
            <a:ext cx="3817756" cy="300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B80F7-D14C-4834-BC8E-F9BC3AB6B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259" y="1491629"/>
            <a:ext cx="3817756" cy="30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749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활용 분야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31796"/>
              </p:ext>
            </p:extLst>
          </p:nvPr>
        </p:nvGraphicFramePr>
        <p:xfrm>
          <a:off x="827584" y="1427376"/>
          <a:ext cx="7072362" cy="322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생활과 문화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기상정보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날씨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교통상황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문화예술정보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공연이나 인물에 관한 정보를 제공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비즈니스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신용에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유통정보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물건의 판매량 정보를 제공</a:t>
                      </a:r>
                      <a:endParaRPr lang="ko-KR" altLang="en-US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부동산정보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공공기관이나 민간의 토지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매물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세금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학술정보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연구학술정보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논문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서적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저작물에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특허청의 정보를 기업과 연구자에게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법제처와 대법원의 법률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통계정보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국가기관의 통계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3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3E322-57B1-4B5B-9751-B8A6A620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345248"/>
            <a:ext cx="4544544" cy="33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F97B3-97CC-4D94-8A05-75A57C9A7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38" y="1296785"/>
            <a:ext cx="4472536" cy="3320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5641469" y="2211710"/>
            <a:ext cx="303801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NUMBER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타입에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String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값 헤더가 들어옴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6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3DF227-AAF3-4FC4-80A4-0579254D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70782"/>
            <a:ext cx="3528392" cy="3358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6156176" y="3579862"/>
            <a:ext cx="286546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 commit after all records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항목을 전부 넣고 반영완료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(commit)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하겠다는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입력한 데이터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9A976-6F4D-46C3-BCA6-EEB03B895F2A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C8903D-4CA7-4A3A-A35A-C0442EFE46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7AEC10-816B-4527-A971-6D59B9388F72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8CBE34C-A553-4B06-BD87-BDC241A24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Postgres DB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43558"/>
            <a:ext cx="2376264" cy="1815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56383"/>
            <a:ext cx="2448272" cy="1902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02" y="771550"/>
            <a:ext cx="2475425" cy="1902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15766"/>
            <a:ext cx="2759999" cy="2137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45" y="2715766"/>
            <a:ext cx="2846392" cy="2216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67544" y="3824042"/>
            <a:ext cx="14606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비밀번호는 단순하게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261715" y="3824042"/>
            <a:ext cx="132279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체크해제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1904376" y="1654413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69602" y="1654412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326759" y="1654411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Postgres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66"/>
            <a:ext cx="1970314" cy="1560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66224"/>
            <a:ext cx="2274869" cy="1531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41" y="1131590"/>
            <a:ext cx="4798961" cy="3240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-22956" y="2807347"/>
            <a:ext cx="19932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pgadmin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설치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2051719" y="2818566"/>
            <a:ext cx="2274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항목 선택 후 더블클릭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(‘postgres’)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71141" y="4391191"/>
            <a:ext cx="477285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→ Database → Schemas → public → Tables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3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C2153-0FFF-4126-8D7B-D59115C3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95" y="2282188"/>
            <a:ext cx="1088399" cy="1144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57DA5-37E1-4475-A406-30899D64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57" y="2231451"/>
            <a:ext cx="1728192" cy="130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9FF085-AF34-4453-A22A-42B1C6EB2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225026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56C1DA-A9AA-4A06-8D88-586F9ECEC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482305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DBBAF4-20C5-4BEC-A123-1E82ABE2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634433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5867B-ED6A-4BA6-8CB7-4AA3604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73" y="2374123"/>
            <a:ext cx="1610322" cy="102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2B01D-05B8-4399-97D5-6D4CA8AD1835}"/>
              </a:ext>
            </a:extLst>
          </p:cNvPr>
          <p:cNvSpPr/>
          <p:nvPr/>
        </p:nvSpPr>
        <p:spPr>
          <a:xfrm>
            <a:off x="2483768" y="796104"/>
            <a:ext cx="1944216" cy="551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방화벽</a:t>
            </a:r>
            <a:endParaRPr lang="en-US" altLang="ko-KR" sz="1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운영체제</a:t>
            </a:r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0E26C9-E1AA-4E51-A7BF-693E5068A25E}"/>
              </a:ext>
            </a:extLst>
          </p:cNvPr>
          <p:cNvSpPr/>
          <p:nvPr/>
        </p:nvSpPr>
        <p:spPr>
          <a:xfrm>
            <a:off x="5236534" y="804016"/>
            <a:ext cx="1800200" cy="5515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접근제어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(DB 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프로그램</a:t>
            </a:r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27313-CCFF-4741-B444-96E6E1F8E878}"/>
              </a:ext>
            </a:extLst>
          </p:cNvPr>
          <p:cNvSpPr txBox="1"/>
          <p:nvPr/>
        </p:nvSpPr>
        <p:spPr>
          <a:xfrm>
            <a:off x="514601" y="4648061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 </a:t>
            </a:r>
            <a:r>
              <a:rPr lang="ko-KR" altLang="en-US"/>
              <a:t>클라이언트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6AA9-5A56-46E4-9FFC-2C98209519E2}"/>
              </a:ext>
            </a:extLst>
          </p:cNvPr>
          <p:cNvSpPr txBox="1"/>
          <p:nvPr/>
        </p:nvSpPr>
        <p:spPr>
          <a:xfrm>
            <a:off x="7487895" y="3634433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 서버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A97BED-9909-4BFB-A147-8F5BD9FEF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972">
            <a:off x="1934422" y="1812704"/>
            <a:ext cx="332185" cy="1052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ACF1DA-E1C8-4251-A95D-850D93538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542">
            <a:off x="1934422" y="3108395"/>
            <a:ext cx="332185" cy="10520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2B77A4-CFFC-4C7D-9FD0-384EA9A58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43" y="2359372"/>
            <a:ext cx="332185" cy="10520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FBDB7E-054D-4885-A324-2C0E0BACE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81" y="2315644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D655D7-AEF5-40C4-91ED-09BB5F7115AC}"/>
              </a:ext>
            </a:extLst>
          </p:cNvPr>
          <p:cNvSpPr/>
          <p:nvPr/>
        </p:nvSpPr>
        <p:spPr bwMode="auto">
          <a:xfrm>
            <a:off x="0" y="2067694"/>
            <a:ext cx="9144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설치 이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0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0" y="2067694"/>
            <a:ext cx="9144000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설치 후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4777669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F3ACD-5A7E-40AB-B4C2-A9577F92C8C2}"/>
              </a:ext>
            </a:extLst>
          </p:cNvPr>
          <p:cNvSpPr txBox="1"/>
          <p:nvPr/>
        </p:nvSpPr>
        <p:spPr>
          <a:xfrm>
            <a:off x="323528" y="1203598"/>
            <a:ext cx="8651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/>
              <a:t>유튜브에서 키워드</a:t>
            </a:r>
            <a:endParaRPr lang="en-US" altLang="ko-KR" sz="2400" b="0"/>
          </a:p>
          <a:p>
            <a:r>
              <a:rPr lang="ko-KR" altLang="en-US" sz="2400"/>
              <a:t>데이터베이스 방화벽</a:t>
            </a:r>
            <a:r>
              <a:rPr lang="en-US" altLang="ko-KR" sz="2400" b="0"/>
              <a:t>, </a:t>
            </a:r>
            <a:r>
              <a:rPr lang="ko-KR" altLang="en-US" sz="2400"/>
              <a:t>데이터베이스 접근제어를</a:t>
            </a:r>
            <a:r>
              <a:rPr lang="ko-KR" altLang="en-US" sz="2400" b="0"/>
              <a:t> 검색하세요</a:t>
            </a:r>
            <a:r>
              <a:rPr lang="en-US" altLang="ko-KR" sz="2400" b="0"/>
              <a:t>!!!</a:t>
            </a:r>
            <a:endParaRPr lang="ko-KR" altLang="en-US" sz="24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4BB80-C740-46C0-9666-AFA98BEF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86248"/>
            <a:ext cx="4355976" cy="1671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ADC830-B465-4246-9A2C-67E2F076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68" y="3256344"/>
            <a:ext cx="5324532" cy="16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907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유형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24704"/>
              </p:ext>
            </p:extLst>
          </p:nvPr>
        </p:nvGraphicFramePr>
        <p:xfrm>
          <a:off x="827584" y="1573562"/>
          <a:ext cx="777686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09">
                  <a:extLst>
                    <a:ext uri="{9D8B030D-6E8A-4147-A177-3AD203B41FA5}">
                      <a16:colId xmlns:a16="http://schemas.microsoft.com/office/drawing/2014/main" val="454830758"/>
                    </a:ext>
                  </a:extLst>
                </a:gridCol>
                <a:gridCol w="1549147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변경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공룡 </a:t>
                      </a:r>
                      <a:endParaRPr lang="en-US" altLang="ko-KR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검색이 많지 않아 데이터베이스를 구축할 필요 없음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보존가치가 있는 경우에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도서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보통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많지만 데이터에 대한 변경은 적음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비행기 예약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예약 변경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취소 등 데이터 변경은 많지만 검색은 적음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변경을 위하여 먼저 시도됨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실시간 검색 및 변경이 중요함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많음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검색도 많고 거래로 인한 변경도 많음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629562" y="2067694"/>
            <a:ext cx="0" cy="215762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9532" y="1520433"/>
            <a:ext cx="540060" cy="47525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1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endParaRPr lang="en-US" altLang="ko-KR" sz="1100" b="1" dirty="0">
              <a:solidFill>
                <a:srgbClr val="0070C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1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쉬움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532" y="4278111"/>
            <a:ext cx="5400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ko-KR" altLang="en-US" sz="11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br>
              <a:rPr lang="en-US" altLang="ko-KR" sz="11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ko-KR" altLang="en-US" sz="1100" b="1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212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646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DBMS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01540"/>
              </p:ext>
            </p:extLst>
          </p:nvPr>
        </p:nvGraphicFramePr>
        <p:xfrm>
          <a:off x="542599" y="1712902"/>
          <a:ext cx="8064896" cy="259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7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(Definition)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데이터의 구조를 정의하고 데이터 구조에 대한 삭제 및 변경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기능을 수행함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(CREATE, ALTER, DROP)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조작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(manipulation)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데이터를 조작하는 소프트웨어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요청하는 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데이터의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삽입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수정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삭제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작업을 지원함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lvl="0" indent="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(SELECT, INSERT, DELETE, UPDATE)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제어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(Control)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사용자를 생성하고 모니터링하며 접근을 제어함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백업과 회복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동시성 제어 등의 </a:t>
                      </a:r>
                      <a:r>
                        <a:rPr lang="ko-KR" altLang="en-US" sz="1100" b="0" baseline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기능을 지원함</a:t>
                      </a:r>
                      <a:endParaRPr lang="en-US" altLang="ko-KR" sz="1100" b="0" baseline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latinLnBrk="1"/>
                      <a:r>
                        <a:rPr lang="en-US" altLang="ko-KR" sz="1100" b="0" baseline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(GRANT, REVOKE, COMMIT, ROLLBACK)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969658"/>
                  </a:ext>
                </a:extLst>
              </a:tr>
              <a:tr h="6497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추출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(Retrieval)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사용자가 조회하는 데이터 혹은 응용 프로그램의 데이터를 추출함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2296584-9F4C-425B-965D-556AAAC9ABA0}"/>
              </a:ext>
            </a:extLst>
          </p:cNvPr>
          <p:cNvSpPr/>
          <p:nvPr/>
        </p:nvSpPr>
        <p:spPr>
          <a:xfrm>
            <a:off x="543399" y="1352934"/>
            <a:ext cx="1784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언어 </a:t>
            </a:r>
            <a:r>
              <a:rPr lang="en-US" altLang="ko-KR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(SQL)</a:t>
            </a:r>
            <a:endParaRPr lang="en-US" altLang="ko-KR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69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데이터베이스 구조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1491434"/>
            <a:ext cx="7272807" cy="3115358"/>
            <a:chOff x="-292711" y="1753006"/>
            <a:chExt cx="9628105" cy="4124266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2196200" y="1753006"/>
              <a:ext cx="1332000" cy="36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외부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스키마 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1</a:t>
              </a: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3732659" y="1753006"/>
              <a:ext cx="1332000" cy="36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외부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스키마 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2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5269600" y="1753006"/>
              <a:ext cx="1332000" cy="36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외부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스키마 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3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883880" y="2795855"/>
              <a:ext cx="3024336" cy="36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개념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스키마</a:t>
              </a:r>
              <a:endParaRPr lang="en-US" altLang="ko-KR" sz="1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2898022" y="3731959"/>
              <a:ext cx="3024336" cy="36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>
                <a:defRPr/>
              </a:pP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내부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스키마</a:t>
              </a:r>
              <a:endParaRPr lang="en-US" altLang="ko-KR" sz="1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rot="16200000" flipH="1">
              <a:off x="3287700" y="1687506"/>
              <a:ext cx="682849" cy="153384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rot="5400000">
              <a:off x="4055930" y="2453125"/>
              <a:ext cx="682849" cy="261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rot="5400000">
              <a:off x="4824400" y="1684654"/>
              <a:ext cx="682849" cy="15395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rot="16200000" flipH="1">
              <a:off x="4115067" y="3436836"/>
              <a:ext cx="576104" cy="141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utoShape 83"/>
            <p:cNvSpPr>
              <a:spLocks noChangeArrowheads="1"/>
            </p:cNvSpPr>
            <p:nvPr/>
          </p:nvSpPr>
          <p:spPr bwMode="auto">
            <a:xfrm>
              <a:off x="3052256" y="4858734"/>
              <a:ext cx="2769664" cy="1018538"/>
            </a:xfrm>
            <a:prstGeom prst="flowChartMagneticDisk">
              <a:avLst/>
            </a:prstGeom>
            <a:solidFill>
              <a:schemeClr val="bg1">
                <a:lumMod val="95000"/>
                <a:alpha val="50195"/>
              </a:schemeClr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/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데이터베이스</a:t>
              </a:r>
              <a:endParaRPr lang="en-US" altLang="ko-KR" sz="140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 eaLnBrk="0" hangingPunct="0"/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(</a:t>
              </a: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물리적인 데이터 구조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)</a:t>
              </a:r>
              <a:endParaRPr lang="ko-KR" altLang="ko-KR" sz="1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16200000" flipV="1">
              <a:off x="4038963" y="4463186"/>
              <a:ext cx="752672" cy="1021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6772218" y="2291800"/>
              <a:ext cx="2563176" cy="360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i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외부</a:t>
              </a:r>
              <a:r>
                <a:rPr lang="en-US" altLang="ko-KR" sz="1400" i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lang="ko-KR" altLang="en-US" sz="1400" i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개념 </a:t>
              </a:r>
              <a:r>
                <a:rPr lang="ko-KR" altLang="en-US" sz="1400" i="1" dirty="0" err="1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매핑</a:t>
              </a:r>
              <a:endParaRPr lang="ko-KR" altLang="en-US" sz="1400" i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772218" y="3299911"/>
              <a:ext cx="2439560" cy="360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i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개념</a:t>
              </a:r>
              <a:r>
                <a:rPr lang="en-US" altLang="ko-KR" sz="1400" i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lang="ko-KR" altLang="en-US" sz="1400" i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내부 </a:t>
              </a:r>
              <a:r>
                <a:rPr lang="ko-KR" altLang="en-US" sz="1400" i="1" dirty="0" err="1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매핑</a:t>
              </a:r>
              <a:endParaRPr lang="ko-KR" altLang="en-US" sz="1400" i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 flipV="1">
              <a:off x="6000597" y="2475632"/>
              <a:ext cx="768286" cy="21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6000597" y="3474414"/>
              <a:ext cx="768286" cy="21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-292711" y="1753265"/>
              <a:ext cx="2260500" cy="40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2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사용자가 보는 데이터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23189" y="2801871"/>
              <a:ext cx="1358592" cy="40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2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전체 데이터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8348" y="3634451"/>
              <a:ext cx="1604758" cy="692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2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DBMS</a:t>
              </a:r>
              <a:r>
                <a:rPr lang="ko-KR" altLang="en-US" sz="1400">
                  <a:solidFill>
                    <a:schemeClr val="tx2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가 보는</a:t>
              </a:r>
              <a:endParaRPr lang="en-US" altLang="ko-KR" sz="1400">
                <a:solidFill>
                  <a:schemeClr val="tx2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r"/>
              <a:r>
                <a:rPr lang="ko-KR" altLang="en-US" sz="1400">
                  <a:solidFill>
                    <a:schemeClr val="tx2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물리적관점</a:t>
              </a:r>
              <a:endParaRPr lang="ko-KR" altLang="en-US" sz="1400" dirty="0">
                <a:solidFill>
                  <a:schemeClr val="tx2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4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내부 스키마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B42057-EC75-4BFB-B994-1E4A97BC8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80340"/>
              </p:ext>
            </p:extLst>
          </p:nvPr>
        </p:nvGraphicFramePr>
        <p:xfrm>
          <a:off x="456468" y="1707654"/>
          <a:ext cx="8291997" cy="2605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5770">
                  <a:extLst>
                    <a:ext uri="{9D8B030D-6E8A-4147-A177-3AD203B41FA5}">
                      <a16:colId xmlns:a16="http://schemas.microsoft.com/office/drawing/2014/main" val="2188312626"/>
                    </a:ext>
                  </a:extLst>
                </a:gridCol>
                <a:gridCol w="905770">
                  <a:extLst>
                    <a:ext uri="{9D8B030D-6E8A-4147-A177-3AD203B41FA5}">
                      <a16:colId xmlns:a16="http://schemas.microsoft.com/office/drawing/2014/main" val="128355790"/>
                    </a:ext>
                  </a:extLst>
                </a:gridCol>
                <a:gridCol w="1624783">
                  <a:extLst>
                    <a:ext uri="{9D8B030D-6E8A-4147-A177-3AD203B41FA5}">
                      <a16:colId xmlns:a16="http://schemas.microsoft.com/office/drawing/2014/main" val="2977440783"/>
                    </a:ext>
                  </a:extLst>
                </a:gridCol>
                <a:gridCol w="1699486">
                  <a:extLst>
                    <a:ext uri="{9D8B030D-6E8A-4147-A177-3AD203B41FA5}">
                      <a16:colId xmlns:a16="http://schemas.microsoft.com/office/drawing/2014/main" val="976466256"/>
                    </a:ext>
                  </a:extLst>
                </a:gridCol>
                <a:gridCol w="989810">
                  <a:extLst>
                    <a:ext uri="{9D8B030D-6E8A-4147-A177-3AD203B41FA5}">
                      <a16:colId xmlns:a16="http://schemas.microsoft.com/office/drawing/2014/main" val="1666763075"/>
                    </a:ext>
                  </a:extLst>
                </a:gridCol>
                <a:gridCol w="1083189">
                  <a:extLst>
                    <a:ext uri="{9D8B030D-6E8A-4147-A177-3AD203B41FA5}">
                      <a16:colId xmlns:a16="http://schemas.microsoft.com/office/drawing/2014/main" val="3066057605"/>
                    </a:ext>
                  </a:extLst>
                </a:gridCol>
                <a:gridCol w="1083189">
                  <a:extLst>
                    <a:ext uri="{9D8B030D-6E8A-4147-A177-3AD203B41FA5}">
                      <a16:colId xmlns:a16="http://schemas.microsoft.com/office/drawing/2014/main" val="3890919126"/>
                    </a:ext>
                  </a:extLst>
                </a:gridCol>
              </a:tblGrid>
              <a:tr h="3976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자료이름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395308"/>
                  </a:ext>
                </a:extLst>
              </a:tr>
              <a:tr h="397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컬럼정보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타입선언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133352"/>
                  </a:ext>
                </a:extLst>
              </a:tr>
              <a:tr h="397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지점정보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912836"/>
                  </a:ext>
                </a:extLst>
              </a:tr>
              <a:tr h="617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19835"/>
                  </a:ext>
                </a:extLst>
              </a:tr>
              <a:tr h="397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r>
                        <a:rPr lang="en-US" altLang="ko-KR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주차정보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102674"/>
                  </a:ext>
                </a:extLst>
              </a:tr>
              <a:tr h="397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판매정보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41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19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 스키마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A40733-59BB-44A1-A3B2-6D0A6C1403BC}"/>
              </a:ext>
            </a:extLst>
          </p:cNvPr>
          <p:cNvGrpSpPr/>
          <p:nvPr/>
        </p:nvGrpSpPr>
        <p:grpSpPr>
          <a:xfrm>
            <a:off x="3563888" y="3147814"/>
            <a:ext cx="1470619" cy="864096"/>
            <a:chOff x="1043608" y="2931790"/>
            <a:chExt cx="1224136" cy="86409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88C108-70E5-4A02-88B8-7D0F27A46CFC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B542347-6AE2-4B5F-9D1D-942122147B22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1100" i="0" u="none" strike="noStrike" cap="none" normalizeH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cs typeface="HY견고딕" pitchFamily="18" charset="-127"/>
                </a:rPr>
                <a:t>상품가격정보</a:t>
              </a: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D1E9EBB-C71F-445D-9A75-1E6364E428E7}"/>
              </a:ext>
            </a:extLst>
          </p:cNvPr>
          <p:cNvGrpSpPr/>
          <p:nvPr/>
        </p:nvGrpSpPr>
        <p:grpSpPr>
          <a:xfrm>
            <a:off x="5389220" y="2052217"/>
            <a:ext cx="1224136" cy="864096"/>
            <a:chOff x="1043608" y="2931790"/>
            <a:chExt cx="1224136" cy="86409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968F23-E27D-4A65-AD8A-5DB6A8247893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EA6F392-7F46-482F-A7C4-280F52AC1BF4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1100" i="0" u="none" strike="noStrike" cap="none" normalizeH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cs typeface="HY견고딕" pitchFamily="18" charset="-127"/>
                </a:rPr>
                <a:t>행사정보</a:t>
              </a: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94B8C6-00A1-421E-B105-577126D4B26B}"/>
              </a:ext>
            </a:extLst>
          </p:cNvPr>
          <p:cNvGrpSpPr/>
          <p:nvPr/>
        </p:nvGrpSpPr>
        <p:grpSpPr>
          <a:xfrm>
            <a:off x="3563889" y="2051653"/>
            <a:ext cx="1470618" cy="864096"/>
            <a:chOff x="1043608" y="2931790"/>
            <a:chExt cx="1224136" cy="86409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03074E-F59D-4963-86DB-17AEDA7DC04B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48F1ED1-70C6-4D60-BDE4-EBF4C2114618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1100" i="0" u="none" strike="noStrike" cap="none" normalizeH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cs typeface="HY견고딕" pitchFamily="18" charset="-127"/>
                </a:rPr>
                <a:t>상품정보</a:t>
              </a: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ADB21A-90C3-49CC-B5E6-B19A72F7EE78}"/>
              </a:ext>
            </a:extLst>
          </p:cNvPr>
          <p:cNvGrpSpPr/>
          <p:nvPr/>
        </p:nvGrpSpPr>
        <p:grpSpPr>
          <a:xfrm>
            <a:off x="1722140" y="3156981"/>
            <a:ext cx="1649494" cy="864096"/>
            <a:chOff x="1043608" y="2931790"/>
            <a:chExt cx="1224136" cy="86409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C5EA32-AFC5-47F8-A45B-FB9A0D07761B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0CB1BAA-59B1-4C99-8E09-12B5B73FCD74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1100" i="0" u="none" strike="noStrike" cap="none" normalizeH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cs typeface="HY견고딕" pitchFamily="18" charset="-127"/>
                </a:rPr>
                <a:t>상품지점 맵핑정보</a:t>
              </a: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660A69-DA39-4862-B169-A538956DBFD2}"/>
              </a:ext>
            </a:extLst>
          </p:cNvPr>
          <p:cNvGrpSpPr/>
          <p:nvPr/>
        </p:nvGrpSpPr>
        <p:grpSpPr>
          <a:xfrm>
            <a:off x="5394548" y="3156307"/>
            <a:ext cx="1224136" cy="864096"/>
            <a:chOff x="1043608" y="2931790"/>
            <a:chExt cx="1224136" cy="86409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50B4CE6-7920-4802-8DBF-539829AEBDB3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D67EE98-FC6E-474F-B830-3809FC70A51F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100">
                  <a:solidFill>
                    <a:schemeClr val="tx1">
                      <a:lumMod val="75000"/>
                    </a:schemeClr>
                  </a:solidFill>
                  <a:cs typeface="HY견고딕" pitchFamily="18" charset="-127"/>
                </a:rPr>
                <a:t>행사별 이익정보</a:t>
              </a: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60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스키마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72CD2D-250C-49E5-A295-29CF97F235FC}"/>
              </a:ext>
            </a:extLst>
          </p:cNvPr>
          <p:cNvGrpSpPr/>
          <p:nvPr/>
        </p:nvGrpSpPr>
        <p:grpSpPr>
          <a:xfrm>
            <a:off x="3069688" y="3147814"/>
            <a:ext cx="1470619" cy="864096"/>
            <a:chOff x="1043608" y="2931790"/>
            <a:chExt cx="1224136" cy="8640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87CFB65-28EE-4E41-AAC1-49BBECEC2975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D37BE0-8460-4B8B-86A9-902036DCB1B7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r>
                <a:rPr lang="ko-KR" altLang="en-US" sz="1100">
                  <a:solidFill>
                    <a:schemeClr val="tx1">
                      <a:lumMod val="75000"/>
                    </a:schemeClr>
                  </a:solidFill>
                  <a:cs typeface="HY견고딕" pitchFamily="18" charset="-127"/>
                </a:rPr>
                <a:t>상품가격정보</a:t>
              </a:r>
              <a:endParaRPr lang="ko-KR" altLang="en-US" sz="110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F8F736-92FF-4D60-994E-BB99636273EB}"/>
              </a:ext>
            </a:extLst>
          </p:cNvPr>
          <p:cNvGrpSpPr/>
          <p:nvPr/>
        </p:nvGrpSpPr>
        <p:grpSpPr>
          <a:xfrm>
            <a:off x="5389220" y="2052217"/>
            <a:ext cx="1224136" cy="864096"/>
            <a:chOff x="1043608" y="2931790"/>
            <a:chExt cx="1224136" cy="86409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05B809E-1F71-4B22-8488-DB686B5B0AD0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BAE5DBE-7755-4574-9BAE-C59FADA62074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r>
                <a:rPr lang="ko-KR" altLang="en-US" sz="1100">
                  <a:solidFill>
                    <a:schemeClr val="tx1">
                      <a:lumMod val="75000"/>
                    </a:schemeClr>
                  </a:solidFill>
                  <a:cs typeface="HY견고딕" pitchFamily="18" charset="-127"/>
                </a:rPr>
                <a:t>행사정보</a:t>
              </a:r>
              <a:endParaRPr lang="ko-KR" altLang="en-US" sz="110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E42110-AFB4-4EFF-91F2-29C0CF32A1F6}"/>
              </a:ext>
            </a:extLst>
          </p:cNvPr>
          <p:cNvGrpSpPr/>
          <p:nvPr/>
        </p:nvGrpSpPr>
        <p:grpSpPr>
          <a:xfrm>
            <a:off x="3069689" y="2051653"/>
            <a:ext cx="1470618" cy="864096"/>
            <a:chOff x="1043608" y="2931790"/>
            <a:chExt cx="1224136" cy="86409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B7CC092-AA8F-4BB9-BB67-80FA82537B29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E7E5431-9F7F-4AC8-95E9-E4FAC88E9A77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r>
                <a:rPr lang="ko-KR" altLang="en-US" sz="1100">
                  <a:solidFill>
                    <a:schemeClr val="tx1">
                      <a:lumMod val="75000"/>
                    </a:schemeClr>
                  </a:solidFill>
                  <a:cs typeface="HY견고딕" pitchFamily="18" charset="-127"/>
                </a:rPr>
                <a:t>상품정보</a:t>
              </a:r>
              <a:endParaRPr lang="ko-KR" altLang="en-US" sz="110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1402254-38B1-4A7F-A058-E482A28A697A}"/>
              </a:ext>
            </a:extLst>
          </p:cNvPr>
          <p:cNvGrpSpPr/>
          <p:nvPr/>
        </p:nvGrpSpPr>
        <p:grpSpPr>
          <a:xfrm>
            <a:off x="1227940" y="3156981"/>
            <a:ext cx="1649494" cy="864096"/>
            <a:chOff x="1043608" y="2931790"/>
            <a:chExt cx="1224136" cy="86409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D2A47-BC59-4DA1-8128-F1E5E7D36F10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7D970F1-0E88-4D6B-ADFF-A72E7AB9D8F5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r>
                <a:rPr lang="ko-KR" altLang="en-US" sz="1100">
                  <a:solidFill>
                    <a:schemeClr val="tx1">
                      <a:lumMod val="75000"/>
                    </a:schemeClr>
                  </a:solidFill>
                  <a:cs typeface="HY견고딕" pitchFamily="18" charset="-127"/>
                </a:rPr>
                <a:t>상품지점 맵핑정보</a:t>
              </a:r>
              <a:endParaRPr lang="ko-KR" altLang="en-US" sz="110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DF321CD-2075-4FAF-AA76-DEED032F6A85}"/>
              </a:ext>
            </a:extLst>
          </p:cNvPr>
          <p:cNvGrpSpPr/>
          <p:nvPr/>
        </p:nvGrpSpPr>
        <p:grpSpPr>
          <a:xfrm>
            <a:off x="5394548" y="3156307"/>
            <a:ext cx="1224136" cy="864096"/>
            <a:chOff x="1043608" y="2931790"/>
            <a:chExt cx="1224136" cy="8640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C1BA14-AE9A-4D6E-859C-2CFDAE3D995C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864096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10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F6EABAB-634E-403F-B69B-0232E18F8AFF}"/>
                </a:ext>
              </a:extLst>
            </p:cNvPr>
            <p:cNvSpPr/>
            <p:nvPr/>
          </p:nvSpPr>
          <p:spPr bwMode="auto">
            <a:xfrm>
              <a:off x="1043608" y="2931790"/>
              <a:ext cx="1224136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r>
                <a:rPr lang="ko-KR" altLang="en-US" sz="1100">
                  <a:solidFill>
                    <a:schemeClr val="tx1">
                      <a:lumMod val="75000"/>
                    </a:schemeClr>
                  </a:solidFill>
                  <a:cs typeface="HY견고딕" pitchFamily="18" charset="-127"/>
                </a:rPr>
                <a:t>행사별 이익정보</a:t>
              </a:r>
              <a:endParaRPr lang="ko-KR" altLang="en-US" sz="110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F775B9-FA6C-4E64-98D7-AC6B22B930A2}"/>
              </a:ext>
            </a:extLst>
          </p:cNvPr>
          <p:cNvSpPr/>
          <p:nvPr/>
        </p:nvSpPr>
        <p:spPr bwMode="auto">
          <a:xfrm>
            <a:off x="621416" y="1707654"/>
            <a:ext cx="4032448" cy="273630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1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EA26273-CBAA-4E28-84AE-925EDE0A605C}"/>
              </a:ext>
            </a:extLst>
          </p:cNvPr>
          <p:cNvSpPr/>
          <p:nvPr/>
        </p:nvSpPr>
        <p:spPr bwMode="auto">
          <a:xfrm>
            <a:off x="5243921" y="1707654"/>
            <a:ext cx="3216511" cy="273630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1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3ED45-8F61-4CB0-BFFE-16D6A64CE577}"/>
              </a:ext>
            </a:extLst>
          </p:cNvPr>
          <p:cNvSpPr txBox="1"/>
          <p:nvPr/>
        </p:nvSpPr>
        <p:spPr>
          <a:xfrm>
            <a:off x="539552" y="1397155"/>
            <a:ext cx="3603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상품관리 담당 부서 </a:t>
            </a:r>
            <a:r>
              <a:rPr lang="en-US" altLang="ko-KR" sz="1600"/>
              <a:t>(</a:t>
            </a:r>
            <a:r>
              <a:rPr lang="ko-KR" altLang="en-US" sz="1600"/>
              <a:t>외부 스키마 </a:t>
            </a:r>
            <a:r>
              <a:rPr lang="en-US" altLang="ko-KR" sz="1600"/>
              <a:t>#1)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C1CA9A-742D-496D-A8FB-0F5C29077A79}"/>
              </a:ext>
            </a:extLst>
          </p:cNvPr>
          <p:cNvSpPr txBox="1"/>
          <p:nvPr/>
        </p:nvSpPr>
        <p:spPr>
          <a:xfrm>
            <a:off x="5210809" y="1388984"/>
            <a:ext cx="3603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행사관리 담당 부서 </a:t>
            </a:r>
            <a:r>
              <a:rPr lang="en-US" altLang="ko-KR" sz="1600"/>
              <a:t>(</a:t>
            </a:r>
            <a:r>
              <a:rPr lang="ko-KR" altLang="en-US" sz="1600"/>
              <a:t>외부 스키마 </a:t>
            </a:r>
            <a:r>
              <a:rPr lang="en-US" altLang="ko-KR" sz="1600"/>
              <a:t>#2)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58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668344" y="4949007"/>
            <a:ext cx="141577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357841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개념 및 특징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588333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베이스의 발전 및 파일시스템과의 비교</a:t>
              </a: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42098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 구성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DBMS)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754692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언어 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 Structured Query Language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106">
            <a:extLst>
              <a:ext uri="{FF2B5EF4-FFF2-40B4-BE49-F238E27FC236}">
                <a16:creationId xmlns:a16="http://schemas.microsoft.com/office/drawing/2014/main" id="{7DADCE59-3AD7-4E15-A5B4-0E64081366D3}"/>
              </a:ext>
            </a:extLst>
          </p:cNvPr>
          <p:cNvGrpSpPr/>
          <p:nvPr/>
        </p:nvGrpSpPr>
        <p:grpSpPr>
          <a:xfrm>
            <a:off x="649669" y="4150682"/>
            <a:ext cx="7959237" cy="527316"/>
            <a:chOff x="1049187" y="4115184"/>
            <a:chExt cx="11971129" cy="69027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417C5C-78B0-4736-A9E5-EB53FC600032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8" name="그룹 108">
              <a:extLst>
                <a:ext uri="{FF2B5EF4-FFF2-40B4-BE49-F238E27FC236}">
                  <a16:creationId xmlns:a16="http://schemas.microsoft.com/office/drawing/2014/main" id="{A1CFCEF6-D636-4D78-89A3-0295152C4ECA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0" name="그룹 73">
                <a:extLst>
                  <a:ext uri="{FF2B5EF4-FFF2-40B4-BE49-F238E27FC236}">
                    <a16:creationId xmlns:a16="http://schemas.microsoft.com/office/drawing/2014/main" id="{69928F30-B88A-40CF-8D90-23056119DE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2" name="모서리가 둥근 직사각형 69">
                  <a:extLst>
                    <a:ext uri="{FF2B5EF4-FFF2-40B4-BE49-F238E27FC236}">
                      <a16:creationId xmlns:a16="http://schemas.microsoft.com/office/drawing/2014/main" id="{B784A317-B07F-477C-B4A4-E6CD331BCC1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모서리가 둥근 직사각형 70">
                  <a:extLst>
                    <a:ext uri="{FF2B5EF4-FFF2-40B4-BE49-F238E27FC236}">
                      <a16:creationId xmlns:a16="http://schemas.microsoft.com/office/drawing/2014/main" id="{8BE18AB5-6E0D-468B-B60C-6717CEC007D6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자유형 22">
                  <a:extLst>
                    <a:ext uri="{FF2B5EF4-FFF2-40B4-BE49-F238E27FC236}">
                      <a16:creationId xmlns:a16="http://schemas.microsoft.com/office/drawing/2014/main" id="{EBCF85DA-4E5E-4C41-AF89-D255FD9517EB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62B37C-AA0D-43AD-93E6-231092B936E1}"/>
                  </a:ext>
                </a:extLst>
              </p:cNvPr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02F9E19-411D-484E-A74E-9B5BCEFEAC91}"/>
                </a:ext>
              </a:extLst>
            </p:cNvPr>
            <p:cNvSpPr/>
            <p:nvPr/>
          </p:nvSpPr>
          <p:spPr>
            <a:xfrm>
              <a:off x="2463247" y="4235135"/>
              <a:ext cx="661386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데이터베이스 구조 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내부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스키마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3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pSp>
        <p:nvGrpSpPr>
          <p:cNvPr id="117" name="그룹 9">
            <a:extLst>
              <a:ext uri="{FF2B5EF4-FFF2-40B4-BE49-F238E27FC236}">
                <a16:creationId xmlns:a16="http://schemas.microsoft.com/office/drawing/2014/main" id="{4B1E495F-E45C-44E4-831B-ECAB182C9CD0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18" name="모서리가 둥근 직사각형 42">
              <a:extLst>
                <a:ext uri="{FF2B5EF4-FFF2-40B4-BE49-F238E27FC236}">
                  <a16:creationId xmlns:a16="http://schemas.microsoft.com/office/drawing/2014/main" id="{82FC0665-87DA-4D78-992D-5B3523A98013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19" name="Picture 26" descr="그림2">
              <a:extLst>
                <a:ext uri="{FF2B5EF4-FFF2-40B4-BE49-F238E27FC236}">
                  <a16:creationId xmlns:a16="http://schemas.microsoft.com/office/drawing/2014/main" id="{7746418B-9F5E-49F0-AEFC-2CC68F330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A076F6B-69E4-45B8-A4F7-515EDA3DA67A}"/>
                </a:ext>
              </a:extLst>
            </p:cNvPr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특징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1" name="그룹 52">
            <a:extLst>
              <a:ext uri="{FF2B5EF4-FFF2-40B4-BE49-F238E27FC236}">
                <a16:creationId xmlns:a16="http://schemas.microsoft.com/office/drawing/2014/main" id="{61E1C093-B60F-453F-920C-215871811E59}"/>
              </a:ext>
            </a:extLst>
          </p:cNvPr>
          <p:cNvGrpSpPr/>
          <p:nvPr/>
        </p:nvGrpSpPr>
        <p:grpSpPr>
          <a:xfrm>
            <a:off x="697439" y="1571233"/>
            <a:ext cx="3352725" cy="409829"/>
            <a:chOff x="1049186" y="1449928"/>
            <a:chExt cx="11971129" cy="690655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1AA63-3356-40F0-A64D-7505CF3CF5FC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65">
              <a:extLst>
                <a:ext uri="{FF2B5EF4-FFF2-40B4-BE49-F238E27FC236}">
                  <a16:creationId xmlns:a16="http://schemas.microsoft.com/office/drawing/2014/main" id="{18AC4AF0-27C6-48CC-BC22-0B8D860F2BB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25" name="그룹 76">
                <a:extLst>
                  <a:ext uri="{FF2B5EF4-FFF2-40B4-BE49-F238E27FC236}">
                    <a16:creationId xmlns:a16="http://schemas.microsoft.com/office/drawing/2014/main" id="{1534F9CB-FB3E-4310-BB21-2049766C26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27" name="모서리가 둥근 직사각형 69">
                  <a:extLst>
                    <a:ext uri="{FF2B5EF4-FFF2-40B4-BE49-F238E27FC236}">
                      <a16:creationId xmlns:a16="http://schemas.microsoft.com/office/drawing/2014/main" id="{9A82A124-4822-4E69-ABFA-53647906B403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>
                  <a:extLst>
                    <a:ext uri="{FF2B5EF4-FFF2-40B4-BE49-F238E27FC236}">
                      <a16:creationId xmlns:a16="http://schemas.microsoft.com/office/drawing/2014/main" id="{F625515C-891C-4A91-BCC1-8C16CF7C11A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16">
                  <a:extLst>
                    <a:ext uri="{FF2B5EF4-FFF2-40B4-BE49-F238E27FC236}">
                      <a16:creationId xmlns:a16="http://schemas.microsoft.com/office/drawing/2014/main" id="{BCB896B3-0D3A-4D06-8794-74C98593F561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A27F39-230C-4460-A85A-D144E911C30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FA6158F-97E0-465B-8FE5-119BFCBFB473}"/>
                </a:ext>
              </a:extLst>
            </p:cNvPr>
            <p:cNvSpPr/>
            <p:nvPr/>
          </p:nvSpPr>
          <p:spPr>
            <a:xfrm>
              <a:off x="2463249" y="1555083"/>
              <a:ext cx="79966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접근성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(real time accessibility)</a:t>
              </a:r>
            </a:p>
          </p:txBody>
        </p:sp>
      </p:grpSp>
      <p:grpSp>
        <p:nvGrpSpPr>
          <p:cNvPr id="130" name="그룹 88">
            <a:extLst>
              <a:ext uri="{FF2B5EF4-FFF2-40B4-BE49-F238E27FC236}">
                <a16:creationId xmlns:a16="http://schemas.microsoft.com/office/drawing/2014/main" id="{2FF3F75B-C31E-4897-A30E-6EAFA86B2154}"/>
              </a:ext>
            </a:extLst>
          </p:cNvPr>
          <p:cNvGrpSpPr/>
          <p:nvPr/>
        </p:nvGrpSpPr>
        <p:grpSpPr>
          <a:xfrm>
            <a:off x="697440" y="2374059"/>
            <a:ext cx="3352724" cy="409606"/>
            <a:chOff x="1049187" y="2349884"/>
            <a:chExt cx="11971129" cy="69027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7389BAB-399A-4144-9E3C-D7AD88F18EFB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2" name="그룹 90">
              <a:extLst>
                <a:ext uri="{FF2B5EF4-FFF2-40B4-BE49-F238E27FC236}">
                  <a16:creationId xmlns:a16="http://schemas.microsoft.com/office/drawing/2014/main" id="{671060F8-72DB-47C4-BD93-83E197E57FC9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34" name="그룹 73">
                <a:extLst>
                  <a:ext uri="{FF2B5EF4-FFF2-40B4-BE49-F238E27FC236}">
                    <a16:creationId xmlns:a16="http://schemas.microsoft.com/office/drawing/2014/main" id="{8BA33EF5-F499-425E-8A63-5CD39B5277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36" name="모서리가 둥근 직사각형 69">
                  <a:extLst>
                    <a:ext uri="{FF2B5EF4-FFF2-40B4-BE49-F238E27FC236}">
                      <a16:creationId xmlns:a16="http://schemas.microsoft.com/office/drawing/2014/main" id="{D2527AE8-BC58-43AA-A51E-CCF6DF0C6A09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모서리가 둥근 직사각형 70">
                  <a:extLst>
                    <a:ext uri="{FF2B5EF4-FFF2-40B4-BE49-F238E27FC236}">
                      <a16:creationId xmlns:a16="http://schemas.microsoft.com/office/drawing/2014/main" id="{A3C21326-7007-40E1-927E-226AA798FE75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자유형 22">
                  <a:extLst>
                    <a:ext uri="{FF2B5EF4-FFF2-40B4-BE49-F238E27FC236}">
                      <a16:creationId xmlns:a16="http://schemas.microsoft.com/office/drawing/2014/main" id="{36328751-3C59-491B-8363-DE71CF51D8EC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4ED223F-9C44-49E7-BA80-724D6274F45E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E4B9914-0E32-4A3A-B13A-E248B3B6031A}"/>
                </a:ext>
              </a:extLst>
            </p:cNvPr>
            <p:cNvSpPr/>
            <p:nvPr/>
          </p:nvSpPr>
          <p:spPr>
            <a:xfrm>
              <a:off x="2463247" y="2458649"/>
              <a:ext cx="761502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계속적인 변화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(continuous change)</a:t>
              </a:r>
            </a:p>
          </p:txBody>
        </p:sp>
      </p:grpSp>
      <p:grpSp>
        <p:nvGrpSpPr>
          <p:cNvPr id="139" name="그룹 97">
            <a:extLst>
              <a:ext uri="{FF2B5EF4-FFF2-40B4-BE49-F238E27FC236}">
                <a16:creationId xmlns:a16="http://schemas.microsoft.com/office/drawing/2014/main" id="{AA8B029E-17A1-4007-854A-A670EB2A780F}"/>
              </a:ext>
            </a:extLst>
          </p:cNvPr>
          <p:cNvGrpSpPr/>
          <p:nvPr/>
        </p:nvGrpSpPr>
        <p:grpSpPr>
          <a:xfrm>
            <a:off x="695345" y="3176662"/>
            <a:ext cx="3354449" cy="409746"/>
            <a:chOff x="1043031" y="3230975"/>
            <a:chExt cx="11977284" cy="69051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3C6FA86-6230-47E6-94D1-16C23E1B6532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1" name="그룹 99">
              <a:extLst>
                <a:ext uri="{FF2B5EF4-FFF2-40B4-BE49-F238E27FC236}">
                  <a16:creationId xmlns:a16="http://schemas.microsoft.com/office/drawing/2014/main" id="{22B6DA2B-2B49-468C-B3D8-D7C534F846E9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43" name="그룹 77">
                <a:extLst>
                  <a:ext uri="{FF2B5EF4-FFF2-40B4-BE49-F238E27FC236}">
                    <a16:creationId xmlns:a16="http://schemas.microsoft.com/office/drawing/2014/main" id="{EC5E3C62-713A-4DE0-8143-1A064ADAD6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45" name="모서리가 둥근 직사각형 69">
                  <a:extLst>
                    <a:ext uri="{FF2B5EF4-FFF2-40B4-BE49-F238E27FC236}">
                      <a16:creationId xmlns:a16="http://schemas.microsoft.com/office/drawing/2014/main" id="{DA5DE6A5-6411-43C0-B803-DD0CAF1BE574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모서리가 둥근 직사각형 70">
                  <a:extLst>
                    <a:ext uri="{FF2B5EF4-FFF2-40B4-BE49-F238E27FC236}">
                      <a16:creationId xmlns:a16="http://schemas.microsoft.com/office/drawing/2014/main" id="{E68CBE33-B3DC-4A7B-A840-232986B1F695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자유형 28">
                  <a:extLst>
                    <a:ext uri="{FF2B5EF4-FFF2-40B4-BE49-F238E27FC236}">
                      <a16:creationId xmlns:a16="http://schemas.microsoft.com/office/drawing/2014/main" id="{3112F1AC-4C8D-448C-98C6-1C1AE243173B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97C570-D105-432F-B4D8-AE5BF98C1F00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BA02BC4-1341-40D2-8DE5-3B596027E429}"/>
                </a:ext>
              </a:extLst>
            </p:cNvPr>
            <p:cNvSpPr/>
            <p:nvPr/>
          </p:nvSpPr>
          <p:spPr>
            <a:xfrm>
              <a:off x="2463249" y="3331568"/>
              <a:ext cx="670566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동시 공유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(concurrent sharing)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" name="그룹 106">
            <a:extLst>
              <a:ext uri="{FF2B5EF4-FFF2-40B4-BE49-F238E27FC236}">
                <a16:creationId xmlns:a16="http://schemas.microsoft.com/office/drawing/2014/main" id="{52F954F5-A9A3-4DE5-A6ED-E34226E23E63}"/>
              </a:ext>
            </a:extLst>
          </p:cNvPr>
          <p:cNvGrpSpPr/>
          <p:nvPr/>
        </p:nvGrpSpPr>
        <p:grpSpPr>
          <a:xfrm>
            <a:off x="697440" y="3979405"/>
            <a:ext cx="3352724" cy="409606"/>
            <a:chOff x="1049187" y="4115184"/>
            <a:chExt cx="11971129" cy="690279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9859DD2-11F4-484E-BBBC-68DE1344F3F1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08">
              <a:extLst>
                <a:ext uri="{FF2B5EF4-FFF2-40B4-BE49-F238E27FC236}">
                  <a16:creationId xmlns:a16="http://schemas.microsoft.com/office/drawing/2014/main" id="{4F78BEA9-7D7A-4367-94F5-03E5E95A2D3D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152" name="그룹 73">
                <a:extLst>
                  <a:ext uri="{FF2B5EF4-FFF2-40B4-BE49-F238E27FC236}">
                    <a16:creationId xmlns:a16="http://schemas.microsoft.com/office/drawing/2014/main" id="{F57FF316-EF54-484B-8F9C-1D231D8CC4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54" name="모서리가 둥근 직사각형 69">
                  <a:extLst>
                    <a:ext uri="{FF2B5EF4-FFF2-40B4-BE49-F238E27FC236}">
                      <a16:creationId xmlns:a16="http://schemas.microsoft.com/office/drawing/2014/main" id="{C2DEACC8-479D-49AA-9AE2-C88C54A2398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모서리가 둥근 직사각형 70">
                  <a:extLst>
                    <a:ext uri="{FF2B5EF4-FFF2-40B4-BE49-F238E27FC236}">
                      <a16:creationId xmlns:a16="http://schemas.microsoft.com/office/drawing/2014/main" id="{82AFBA57-62CB-496B-8E19-CA23715F4873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자유형 22">
                  <a:extLst>
                    <a:ext uri="{FF2B5EF4-FFF2-40B4-BE49-F238E27FC236}">
                      <a16:creationId xmlns:a16="http://schemas.microsoft.com/office/drawing/2014/main" id="{E241C1EB-2F09-426A-A226-DDB9DD16E304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381BE23-D0E6-478F-89C2-8D3AFD1A23F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BC6A8EB-0784-4EFB-9301-B9AB4F33EFC9}"/>
                </a:ext>
              </a:extLst>
            </p:cNvPr>
            <p:cNvSpPr/>
            <p:nvPr/>
          </p:nvSpPr>
          <p:spPr>
            <a:xfrm>
              <a:off x="2463246" y="4235135"/>
              <a:ext cx="102807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효율적 접근이 가능하고 질의 가능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(Query)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D8E99586-4DEA-49AF-8E2C-10C38CB5A609}"/>
              </a:ext>
            </a:extLst>
          </p:cNvPr>
          <p:cNvSpPr txBox="1"/>
          <p:nvPr/>
        </p:nvSpPr>
        <p:spPr>
          <a:xfrm>
            <a:off x="4368915" y="155800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실시간성 서비스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 요청 시 결과를 수초 내에 서비스 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E862F57-32F0-4740-9BFA-083A8F8C0EC0}"/>
              </a:ext>
            </a:extLst>
          </p:cNvPr>
          <p:cNvSpPr txBox="1"/>
          <p:nvPr/>
        </p:nvSpPr>
        <p:spPr>
          <a:xfrm>
            <a:off x="4368914" y="2315941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데이터는 시간에 따라 항상 변한다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782E8A6-5CFD-4F6E-9C8C-BE14DE67F8C6}"/>
              </a:ext>
            </a:extLst>
          </p:cNvPr>
          <p:cNvSpPr txBox="1"/>
          <p:nvPr/>
        </p:nvSpPr>
        <p:spPr>
          <a:xfrm>
            <a:off x="4368913" y="3125737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다른 업무 또는 사용자에게 동시에 공유된다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E814593-932D-478A-AA57-4103A39962D4}"/>
              </a:ext>
            </a:extLst>
          </p:cNvPr>
          <p:cNvSpPr txBox="1"/>
          <p:nvPr/>
        </p:nvSpPr>
        <p:spPr>
          <a:xfrm>
            <a:off x="4368912" y="393612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질의 요청에 따른 결과 시현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99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62529" y="2859782"/>
            <a:ext cx="1512168" cy="1440160"/>
            <a:chOff x="6876256" y="3022987"/>
            <a:chExt cx="1677930" cy="1234199"/>
          </a:xfrm>
        </p:grpSpPr>
        <p:grpSp>
          <p:nvGrpSpPr>
            <p:cNvPr id="51" name="그룹 50"/>
            <p:cNvGrpSpPr/>
            <p:nvPr/>
          </p:nvGrpSpPr>
          <p:grpSpPr>
            <a:xfrm>
              <a:off x="6876256" y="3022987"/>
              <a:ext cx="1677930" cy="1234199"/>
              <a:chOff x="3585677" y="1714493"/>
              <a:chExt cx="1650186" cy="12835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85677" y="1714493"/>
                <a:ext cx="1650186" cy="12835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sz="11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96404" y="2178870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DBMS</a:t>
                </a:r>
                <a:endParaRPr lang="ko-KR" altLang="en-US" sz="11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6970647" y="3070861"/>
              <a:ext cx="1489146" cy="2241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988845" y="3874040"/>
              <a:ext cx="1452749" cy="251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lang="ko-KR" altLang="en-US" sz="1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262529" y="1962975"/>
            <a:ext cx="1512168" cy="280253"/>
            <a:chOff x="6876256" y="3022987"/>
            <a:chExt cx="1677930" cy="727785"/>
          </a:xfrm>
        </p:grpSpPr>
        <p:sp>
          <p:nvSpPr>
            <p:cNvPr id="66" name="직사각형 65"/>
            <p:cNvSpPr/>
            <p:nvPr/>
          </p:nvSpPr>
          <p:spPr>
            <a:xfrm>
              <a:off x="6876256" y="3022987"/>
              <a:ext cx="1677930" cy="727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11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970651" y="3070861"/>
              <a:ext cx="1489146" cy="679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55084" y="1650654"/>
            <a:ext cx="636996" cy="777080"/>
            <a:chOff x="4951220" y="1379552"/>
            <a:chExt cx="636996" cy="777080"/>
          </a:xfrm>
        </p:grpSpPr>
        <p:pic>
          <p:nvPicPr>
            <p:cNvPr id="1026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0" dirty="0">
                  <a:latin typeface="나눔바른고딕" panose="020B0600000101010101" charset="-127"/>
                  <a:ea typeface="나눔바른고딕" panose="020B0600000101010101" charset="-127"/>
                </a:rPr>
                <a:t>일반</a:t>
              </a:r>
              <a:endParaRPr lang="en-US" altLang="ko-KR" sz="1100" b="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/>
              <a:r>
                <a:rPr lang="ko-KR" altLang="en-US" sz="1100" b="0" dirty="0">
                  <a:latin typeface="나눔바른고딕" panose="020B0600000101010101" charset="-127"/>
                  <a:ea typeface="나눔바른고딕" panose="020B0600000101010101" charset="-127"/>
                </a:rPr>
                <a:t> 사용자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03156" y="1650654"/>
            <a:ext cx="636996" cy="777080"/>
            <a:chOff x="4951220" y="1379552"/>
            <a:chExt cx="636996" cy="777080"/>
          </a:xfrm>
        </p:grpSpPr>
        <p:pic>
          <p:nvPicPr>
            <p:cNvPr id="75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0" dirty="0">
                  <a:latin typeface="나눔바른고딕" panose="020B0600000101010101" charset="-127"/>
                  <a:ea typeface="나눔바른고딕" panose="020B0600000101010101" charset="-127"/>
                </a:rPr>
                <a:t>프로</a:t>
              </a:r>
              <a:endParaRPr lang="en-US" altLang="ko-KR" sz="1100" b="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/>
              <a:r>
                <a:rPr lang="ko-KR" altLang="en-US" sz="1100" b="0" dirty="0" err="1">
                  <a:latin typeface="나눔바른고딕" panose="020B0600000101010101" charset="-127"/>
                  <a:ea typeface="나눔바른고딕" panose="020B0600000101010101" charset="-127"/>
                </a:rPr>
                <a:t>그래머</a:t>
              </a:r>
              <a:endParaRPr lang="ko-KR" altLang="en-US" sz="1100" b="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023236" y="1650654"/>
            <a:ext cx="636996" cy="777080"/>
            <a:chOff x="4951220" y="1379552"/>
            <a:chExt cx="636996" cy="777080"/>
          </a:xfrm>
        </p:grpSpPr>
        <p:pic>
          <p:nvPicPr>
            <p:cNvPr id="81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0" dirty="0">
                  <a:latin typeface="나눔바른고딕" panose="020B0600000101010101" charset="-127"/>
                  <a:ea typeface="나눔바른고딕" panose="020B0600000101010101" charset="-127"/>
                </a:rPr>
                <a:t>SQL</a:t>
              </a:r>
            </a:p>
            <a:p>
              <a:pPr algn="ctr"/>
              <a:r>
                <a:rPr lang="ko-KR" altLang="en-US" sz="1100" b="0" dirty="0">
                  <a:latin typeface="나눔바른고딕" panose="020B0600000101010101" charset="-127"/>
                  <a:ea typeface="나눔바른고딕" panose="020B0600000101010101" charset="-127"/>
                </a:rPr>
                <a:t>사용자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71308" y="1650654"/>
            <a:ext cx="636996" cy="777080"/>
            <a:chOff x="4951220" y="1379552"/>
            <a:chExt cx="636996" cy="777080"/>
          </a:xfrm>
        </p:grpSpPr>
        <p:pic>
          <p:nvPicPr>
            <p:cNvPr id="84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4951220" y="1379552"/>
              <a:ext cx="636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0" dirty="0">
                  <a:latin typeface="나눔바른고딕" panose="020B0600000101010101" charset="-127"/>
                  <a:ea typeface="나눔바른고딕" panose="020B0600000101010101" charset="-127"/>
                </a:rPr>
                <a:t>관리자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16" y="2982560"/>
            <a:ext cx="1005840" cy="1219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1117" y="3421765"/>
            <a:ext cx="1563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0" dirty="0">
                <a:latin typeface="나눔바른고딕" panose="020B0600000101010101" charset="-127"/>
                <a:ea typeface="나눔바른고딕" panose="020B0600000101010101" charset="-127"/>
              </a:rPr>
              <a:t>데이터 베이스 관리 </a:t>
            </a:r>
            <a:r>
              <a:rPr lang="en-US" altLang="ko-KR" sz="1100" b="0" dirty="0">
                <a:latin typeface="나눔바른고딕" panose="020B0600000101010101" charset="-127"/>
                <a:ea typeface="나눔바른고딕" panose="020B0600000101010101" charset="-127"/>
              </a:rPr>
              <a:t>S/W</a:t>
            </a:r>
          </a:p>
          <a:p>
            <a:r>
              <a:rPr lang="en-US" altLang="ko-KR" sz="1100" b="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100" b="0" dirty="0">
                <a:latin typeface="나눔바른고딕" panose="020B0600000101010101" charset="-127"/>
                <a:ea typeface="나눔바른고딕" panose="020B0600000101010101" charset="-127"/>
              </a:rPr>
              <a:t>예</a:t>
            </a:r>
            <a:r>
              <a:rPr lang="en-US" altLang="ko-KR" sz="1100" b="0" dirty="0">
                <a:latin typeface="나눔바른고딕" panose="020B0600000101010101" charset="-127"/>
                <a:ea typeface="나눔바른고딕" panose="020B0600000101010101" charset="-127"/>
              </a:rPr>
              <a:t>: Oracle, </a:t>
            </a:r>
            <a:r>
              <a:rPr lang="en-US" altLang="ko-KR" sz="1100" b="0" dirty="0" err="1">
                <a:latin typeface="나눔바른고딕" panose="020B0600000101010101" charset="-127"/>
                <a:ea typeface="나눔바른고딕" panose="020B0600000101010101" charset="-127"/>
              </a:rPr>
              <a:t>mysql</a:t>
            </a:r>
            <a:r>
              <a:rPr lang="en-US" altLang="ko-KR" sz="1100" b="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b="0" dirty="0">
                <a:latin typeface="나눔바른고딕" panose="020B0600000101010101" charset="-127"/>
                <a:ea typeface="나눔바른고딕" panose="020B0600000101010101" charset="-127"/>
              </a:rPr>
              <a:t>등</a:t>
            </a:r>
            <a:r>
              <a:rPr lang="en-US" altLang="ko-KR" sz="1100" b="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07608" y="3901286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0" dirty="0">
                <a:latin typeface="나눔바른고딕" panose="020B0600000101010101" charset="-127"/>
                <a:ea typeface="나눔바른고딕" panose="020B0600000101010101" charset="-127"/>
              </a:rPr>
              <a:t>데이터 집합체</a:t>
            </a:r>
            <a:endParaRPr lang="en-US" altLang="ko-KR" sz="1100" b="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" name="왼쪽/오른쪽 화살표 14"/>
          <p:cNvSpPr/>
          <p:nvPr/>
        </p:nvSpPr>
        <p:spPr bwMode="auto">
          <a:xfrm>
            <a:off x="4059038" y="3400728"/>
            <a:ext cx="1032017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1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3876577" y="1884100"/>
            <a:ext cx="767431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1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A22FF6-A4B4-4BC3-855E-393D97471AF6}"/>
              </a:ext>
            </a:extLst>
          </p:cNvPr>
          <p:cNvSpPr/>
          <p:nvPr/>
        </p:nvSpPr>
        <p:spPr bwMode="auto">
          <a:xfrm>
            <a:off x="5292080" y="1452006"/>
            <a:ext cx="2561891" cy="1191752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5955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539552" y="1635646"/>
          <a:ext cx="8136904" cy="274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2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일반사용자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은행의 창구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혹은 관공서의 민원 접수처 등에서 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데이터를 다루는 업무를 하는 사람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프로그래머가 개발한 프로그램을 이용하여 데이터베이스에 접근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일반 사용자가 사용할 수 있도록 프로그램을</a:t>
                      </a:r>
                      <a:r>
                        <a:rPr lang="ko-KR" altLang="en-US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개발하는 사람</a:t>
                      </a:r>
                      <a:endParaRPr lang="en-US" altLang="ko-KR" sz="1200" baseline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자바</a:t>
                      </a:r>
                      <a:r>
                        <a:rPr lang="en-US" altLang="ko-KR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파이썬</a:t>
                      </a:r>
                      <a:r>
                        <a:rPr lang="ko-KR" altLang="en-US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등의 프로그램 언어와 </a:t>
                      </a:r>
                      <a:r>
                        <a:rPr lang="en-US" altLang="ko-KR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SQL</a:t>
                      </a:r>
                      <a:r>
                        <a:rPr lang="ko-KR" altLang="en-US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을 사용하여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일반 사용자를 </a:t>
                      </a: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위한 </a:t>
                      </a:r>
                      <a:br>
                        <a:rPr lang="en-US" altLang="ko-KR" sz="1400" b="1" baseline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</a:b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관리하는 </a:t>
                      </a:r>
                      <a:r>
                        <a:rPr lang="ko-KR" altLang="en-US" sz="1400" b="1" baseline="0" dirty="0" err="1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로직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개발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SQL</a:t>
                      </a:r>
                      <a:r>
                        <a:rPr lang="en-US" altLang="ko-KR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SQL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을 사용하여 업무를 처리하는 </a:t>
                      </a: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IT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부서 담당자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프로그램으로 구현되어 있지 않은 업무를 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SQL</a:t>
                      </a: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활용하여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운영 조직의 데이터베이스 시스템을 총괄</a:t>
                      </a:r>
                      <a:endParaRPr lang="en-US" altLang="ko-KR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설계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구현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유지보수의 전 과정 담당</a:t>
                      </a:r>
                      <a:endParaRPr lang="en-US" altLang="ko-KR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사용자 통제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보안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성능모니터링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관리</a:t>
                      </a:r>
                      <a:r>
                        <a:rPr lang="en-US" altLang="ko-KR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등 제반 업무 담당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72185</TotalTime>
  <Words>2247</Words>
  <Application>Microsoft Office PowerPoint</Application>
  <PresentationFormat>화면 슬라이드 쇼(16:9)</PresentationFormat>
  <Paragraphs>640</Paragraphs>
  <Slides>65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5" baseType="lpstr">
      <vt:lpstr>나눔바른고딕</vt:lpstr>
      <vt:lpstr>Wingdings</vt:lpstr>
      <vt:lpstr>HY견고딕</vt:lpstr>
      <vt:lpstr>맑은 고딕</vt:lpstr>
      <vt:lpstr>Times New Roman</vt:lpstr>
      <vt:lpstr>돋움</vt:lpstr>
      <vt:lpstr>Arial</vt:lpstr>
      <vt:lpstr>HY헤드라인M</vt:lpstr>
      <vt:lpstr>굴림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 클라이언트 프로그램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9690</cp:revision>
  <dcterms:created xsi:type="dcterms:W3CDTF">2008-04-23T04:36:31Z</dcterms:created>
  <dcterms:modified xsi:type="dcterms:W3CDTF">2019-03-04T07:35:58Z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